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6" r:id="rId2"/>
    <p:sldId id="257" r:id="rId3"/>
    <p:sldId id="261" r:id="rId4"/>
    <p:sldId id="259" r:id="rId5"/>
    <p:sldId id="266" r:id="rId6"/>
    <p:sldId id="263" r:id="rId7"/>
    <p:sldId id="256" r:id="rId8"/>
    <p:sldId id="264" r:id="rId9"/>
    <p:sldId id="265" r:id="rId10"/>
    <p:sldId id="272" r:id="rId11"/>
    <p:sldId id="268" r:id="rId12"/>
    <p:sldId id="270" r:id="rId13"/>
    <p:sldId id="275" r:id="rId14"/>
    <p:sldId id="267" r:id="rId15"/>
    <p:sldId id="277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EC1"/>
    <a:srgbClr val="43FF14"/>
    <a:srgbClr val="2B9B13"/>
    <a:srgbClr val="32C903"/>
    <a:srgbClr val="97BBDD"/>
    <a:srgbClr val="B1FFB3"/>
    <a:srgbClr val="A9F8A9"/>
    <a:srgbClr val="C6C5C5"/>
    <a:srgbClr val="8558B1"/>
    <a:srgbClr val="2FC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984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70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69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57451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56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005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66800"/>
          </a:xfrm>
        </p:spPr>
        <p:txBody>
          <a:bodyPr/>
          <a:lstStyle>
            <a:lvl1pPr>
              <a:lnSpc>
                <a:spcPts val="3740"/>
              </a:lnSpc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66800"/>
          </a:xfrm>
        </p:spPr>
        <p:txBody>
          <a:bodyPr/>
          <a:lstStyle>
            <a:lvl1pPr>
              <a:lnSpc>
                <a:spcPts val="3740"/>
              </a:lnSpc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7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42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605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248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2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49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87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1097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</a:t>
            </a:r>
            <a:br>
              <a:rPr lang="en-US" altLang="en-US"/>
            </a:br>
            <a:r>
              <a:rPr lang="en-US" altLang="en-US"/>
              <a:t>Master title style</a:t>
            </a: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TextBox 36"/>
          <p:cNvSpPr txBox="1">
            <a:spLocks noChangeArrowheads="1"/>
          </p:cNvSpPr>
          <p:nvPr/>
        </p:nvSpPr>
        <p:spPr bwMode="auto">
          <a:xfrm>
            <a:off x="10871200" y="6581776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fld id="{8376EA44-CA06-4F58-A80D-E4319EAD8C96}" type="slidenum">
              <a:rPr lang="en-US" altLang="en-US" sz="1200">
                <a:solidFill>
                  <a:schemeClr val="bg1"/>
                </a:solidFill>
                <a:latin typeface="Tw Cen MT" pitchFamily="34" charset="0"/>
              </a:rPr>
              <a:pPr algn="r">
                <a:defRPr/>
              </a:pPr>
              <a:t>‹#›</a:t>
            </a:fld>
            <a:endParaRPr lang="en-US" altLang="en-US" sz="120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030" name="TextBox 40"/>
          <p:cNvSpPr txBox="1">
            <a:spLocks noChangeArrowheads="1"/>
          </p:cNvSpPr>
          <p:nvPr/>
        </p:nvSpPr>
        <p:spPr bwMode="auto">
          <a:xfrm>
            <a:off x="304801" y="6573838"/>
            <a:ext cx="1885951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>
                <a:solidFill>
                  <a:srgbClr val="FFFFFF"/>
                </a:solidFill>
                <a:latin typeface="Tw Cen MT" panose="020B0602020104020603" pitchFamily="34" charset="0"/>
              </a:rPr>
              <a:t> ZOLL Medical</a:t>
            </a:r>
          </a:p>
        </p:txBody>
      </p:sp>
    </p:spTree>
    <p:extLst>
      <p:ext uri="{BB962C8B-B14F-4D97-AF65-F5344CB8AC3E}">
        <p14:creationId xmlns:p14="http://schemas.microsoft.com/office/powerpoint/2010/main" val="185632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87C9"/>
          </a:solidFill>
          <a:latin typeface="Century Gothic Bold" charset="0"/>
          <a:ea typeface="MS PGothic" panose="020B0600070205080204" pitchFamily="34" charset="-128"/>
          <a:cs typeface="Geneva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87C9"/>
          </a:solidFill>
          <a:latin typeface="Century Gothic Bold" panose="020B0702020202020204" pitchFamily="34" charset="0"/>
          <a:ea typeface="MS PGothic" panose="020B0600070205080204" pitchFamily="34" charset="-128"/>
          <a:cs typeface="Genev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87C9"/>
          </a:solidFill>
          <a:latin typeface="Century Gothic Bold" panose="020B0702020202020204" pitchFamily="34" charset="0"/>
          <a:ea typeface="MS PGothic" panose="020B0600070205080204" pitchFamily="34" charset="-128"/>
          <a:cs typeface="Genev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87C9"/>
          </a:solidFill>
          <a:latin typeface="Century Gothic Bold" panose="020B0702020202020204" pitchFamily="34" charset="0"/>
          <a:ea typeface="MS PGothic" panose="020B0600070205080204" pitchFamily="34" charset="-128"/>
          <a:cs typeface="Genev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87C9"/>
          </a:solidFill>
          <a:latin typeface="Century Gothic Bold" panose="020B0702020202020204" pitchFamily="34" charset="0"/>
          <a:ea typeface="MS PGothic" panose="020B0600070205080204" pitchFamily="34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487C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487C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487C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487C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Century Gothic" charset="0"/>
          <a:ea typeface="MS PGothic" panose="020B0600070205080204" pitchFamily="34" charset="-128"/>
          <a:cs typeface="Geneva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8575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66071C-6824-A74A-9B70-14C744782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49" y="2331539"/>
            <a:ext cx="5017294" cy="2945856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 bwMode="auto">
          <a:xfrm>
            <a:off x="4754879" y="1947683"/>
            <a:ext cx="6409509" cy="212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487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Geneva"/>
              </a:defRPr>
            </a:lvl1pPr>
            <a:lvl2pPr marL="742950" indent="-285750">
              <a:spcBef>
                <a:spcPct val="20000"/>
              </a:spcBef>
              <a:buClr>
                <a:srgbClr val="0487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87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0487C9"/>
                </a:solidFill>
                <a:latin typeface="Futura Std Heavy" panose="020B0502020204020303" pitchFamily="34" charset="0"/>
              </a:rPr>
              <a:t>InMotion</a:t>
            </a:r>
            <a:r>
              <a:rPr lang="en-US" altLang="en-US" sz="4000" b="1" dirty="0">
                <a:solidFill>
                  <a:srgbClr val="0487C9"/>
                </a:solidFill>
                <a:latin typeface="Futura Std Heavy" panose="020B0502020204020303" pitchFamily="34" charset="0"/>
              </a:rPr>
              <a:t>: </a:t>
            </a:r>
            <a:r>
              <a:rPr lang="en-US" altLang="en-US" sz="4000" dirty="0">
                <a:solidFill>
                  <a:srgbClr val="0487C9"/>
                </a:solidFill>
                <a:latin typeface="Futura Std Book" panose="020B0502020204020303" pitchFamily="34" charset="0"/>
              </a:rPr>
              <a:t>Submitting </a:t>
            </a:r>
            <a:br>
              <a:rPr lang="en-US" altLang="en-US" sz="4000" dirty="0">
                <a:solidFill>
                  <a:srgbClr val="0487C9"/>
                </a:solidFill>
                <a:latin typeface="Futura Std Book" panose="020B0502020204020303" pitchFamily="34" charset="0"/>
              </a:rPr>
            </a:br>
            <a:r>
              <a:rPr lang="en-US" altLang="en-US" sz="4000" dirty="0">
                <a:solidFill>
                  <a:srgbClr val="0487C9"/>
                </a:solidFill>
                <a:latin typeface="Futura Std Book" panose="020B0502020204020303" pitchFamily="34" charset="0"/>
              </a:rPr>
              <a:t>and Reviewing a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1F6FC-8231-5E43-B8CC-7D04ED75C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045" y="5604387"/>
            <a:ext cx="1854200" cy="53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6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11" y="2456869"/>
            <a:ext cx="10972800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>
                <a:solidFill>
                  <a:srgbClr val="0487C9"/>
                </a:solidFill>
                <a:latin typeface="Futura Std Heavy" panose="020B0502020204020303" pitchFamily="34" charset="0"/>
              </a:rPr>
              <a:t>Reviewing proofs</a:t>
            </a:r>
          </a:p>
        </p:txBody>
      </p:sp>
    </p:spTree>
    <p:extLst>
      <p:ext uri="{BB962C8B-B14F-4D97-AF65-F5344CB8AC3E}">
        <p14:creationId xmlns:p14="http://schemas.microsoft.com/office/powerpoint/2010/main" val="1141549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Futura Std Heavy" panose="020B0502020204020303" pitchFamily="34" charset="0"/>
              </a:rPr>
              <a:t>Accessing your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91182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Futura Std Book" panose="020B0502020204020303" pitchFamily="34" charset="0"/>
              </a:rPr>
              <a:t>Email called “Copy of Notification to Reviewer - Proof Available for Review - "</a:t>
            </a:r>
            <a:r>
              <a:rPr lang="en-US" dirty="0" err="1">
                <a:latin typeface="Futura Std Book" panose="020B0502020204020303" pitchFamily="34" charset="0"/>
              </a:rPr>
              <a:t>test“sent</a:t>
            </a:r>
            <a:r>
              <a:rPr lang="en-US" dirty="0">
                <a:latin typeface="Futura Std Book" panose="020B0502020204020303" pitchFamily="34" charset="0"/>
              </a:rPr>
              <a:t> with a link to your review </a:t>
            </a:r>
          </a:p>
          <a:p>
            <a:pPr marL="0" indent="0">
              <a:buNone/>
            </a:pPr>
            <a:endParaRPr lang="en-US" dirty="0">
              <a:latin typeface="Futura Std Book" panose="020B0502020204020303" pitchFamily="34" charset="0"/>
            </a:endParaRPr>
          </a:p>
          <a:p>
            <a:r>
              <a:rPr lang="en-US" dirty="0">
                <a:latin typeface="Futura Std Book" panose="020B0502020204020303" pitchFamily="34" charset="0"/>
              </a:rPr>
              <a:t>Or log into </a:t>
            </a:r>
            <a:r>
              <a:rPr lang="en-US" b="1" dirty="0" err="1">
                <a:latin typeface="Futura Std Book" panose="020B0502020204020303" pitchFamily="34" charset="0"/>
              </a:rPr>
              <a:t>inMotionnow.com</a:t>
            </a:r>
            <a:r>
              <a:rPr lang="en-US" b="1" dirty="0">
                <a:latin typeface="Futura Std Book" panose="020B0502020204020303" pitchFamily="34" charset="0"/>
              </a:rPr>
              <a:t> </a:t>
            </a:r>
            <a:r>
              <a:rPr lang="en-US" dirty="0">
                <a:latin typeface="Futura Std Book" panose="020B0502020204020303" pitchFamily="34" charset="0"/>
              </a:rPr>
              <a:t>and go to the </a:t>
            </a:r>
            <a:r>
              <a:rPr lang="en-US" b="1" dirty="0">
                <a:solidFill>
                  <a:srgbClr val="1C7EC1"/>
                </a:solidFill>
                <a:latin typeface="Futura Std Book" panose="020B0502020204020303" pitchFamily="34" charset="0"/>
              </a:rPr>
              <a:t>review tab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192" b="4214"/>
          <a:stretch/>
        </p:blipFill>
        <p:spPr>
          <a:xfrm>
            <a:off x="1970770" y="5593051"/>
            <a:ext cx="1985818" cy="583912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699" y="1825625"/>
            <a:ext cx="5642119" cy="3300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07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10" y="346541"/>
            <a:ext cx="10515600" cy="636158"/>
          </a:xfrm>
        </p:spPr>
        <p:txBody>
          <a:bodyPr/>
          <a:lstStyle/>
          <a:p>
            <a:r>
              <a:rPr lang="en-US" dirty="0">
                <a:latin typeface="Futura Std Heavy" panose="020B0502020204020303" pitchFamily="34" charset="0"/>
              </a:rPr>
              <a:t>Provide Feedback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838199" y="1858623"/>
            <a:ext cx="10515600" cy="4279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5876" y="1079051"/>
            <a:ext cx="2272706" cy="3745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Futura Std Book" panose="020B0502020204020303" pitchFamily="34" charset="0"/>
              </a:rPr>
              <a:t>Tools to edit your proof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789801" y="1453622"/>
            <a:ext cx="4856" cy="9263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1908889" y="1262248"/>
            <a:ext cx="0" cy="5579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2180151" y="2873203"/>
            <a:ext cx="0" cy="8805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11122601" y="1453622"/>
            <a:ext cx="0" cy="18556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6955388" y="3679489"/>
            <a:ext cx="1463931" cy="102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32983" y="938755"/>
            <a:ext cx="1979236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utura Std Book" panose="020B0502020204020303" pitchFamily="34" charset="0"/>
              </a:rPr>
              <a:t>Who is on the review with you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16983" y="4550292"/>
            <a:ext cx="2605618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utura Std Book" panose="020B0502020204020303" pitchFamily="34" charset="0"/>
              </a:rPr>
              <a:t>Comments or changes show up here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7830718" y="1296300"/>
            <a:ext cx="0" cy="10836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9240750" y="5748441"/>
            <a:ext cx="1348871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2410101" y="2190434"/>
            <a:ext cx="61262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81A9F7FD-840D-1447-A41D-4A386D73D6D6}"/>
              </a:ext>
            </a:extLst>
          </p:cNvPr>
          <p:cNvSpPr/>
          <p:nvPr/>
        </p:nvSpPr>
        <p:spPr>
          <a:xfrm>
            <a:off x="7550747" y="2475564"/>
            <a:ext cx="559942" cy="559942"/>
          </a:xfrm>
          <a:prstGeom prst="ellipse">
            <a:avLst/>
          </a:prstGeom>
          <a:noFill/>
          <a:ln w="28575">
            <a:solidFill>
              <a:srgbClr val="32C90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41998" y="1079051"/>
            <a:ext cx="2377440" cy="3745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utura Std Book" panose="020B0502020204020303" pitchFamily="34" charset="0"/>
              </a:rPr>
              <a:t>Make comments vanish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2F7299C-EA98-B44E-9386-CC331BF10949}"/>
              </a:ext>
            </a:extLst>
          </p:cNvPr>
          <p:cNvSpPr/>
          <p:nvPr/>
        </p:nvSpPr>
        <p:spPr>
          <a:xfrm>
            <a:off x="10842630" y="3387112"/>
            <a:ext cx="559942" cy="559942"/>
          </a:xfrm>
          <a:prstGeom prst="ellipse">
            <a:avLst/>
          </a:prstGeom>
          <a:noFill/>
          <a:ln w="28575">
            <a:solidFill>
              <a:srgbClr val="32C90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599174" y="5561700"/>
            <a:ext cx="1631068" cy="3745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Futura Std Book" panose="020B0502020204020303" pitchFamily="34" charset="0"/>
              </a:rPr>
              <a:t>Add a comment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17477" y="3253758"/>
            <a:ext cx="1669876" cy="91940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utura Std Book" panose="020B0502020204020303" pitchFamily="34" charset="0"/>
              </a:rPr>
              <a:t>Choose an approval status on every page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56685" y="2005768"/>
            <a:ext cx="966042" cy="3745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Futura Std Book" panose="020B0502020204020303" pitchFamily="34" charset="0"/>
              </a:rPr>
              <a:t>Versions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A9031AA-A3AF-784D-A977-1D09AD5F14BB}"/>
              </a:ext>
            </a:extLst>
          </p:cNvPr>
          <p:cNvSpPr/>
          <p:nvPr/>
        </p:nvSpPr>
        <p:spPr>
          <a:xfrm>
            <a:off x="1620209" y="1883384"/>
            <a:ext cx="559942" cy="559942"/>
          </a:xfrm>
          <a:prstGeom prst="ellipse">
            <a:avLst/>
          </a:prstGeom>
          <a:noFill/>
          <a:ln w="28575">
            <a:solidFill>
              <a:srgbClr val="32C90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2651" y="1079051"/>
            <a:ext cx="2619067" cy="3745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Futura Std Book" panose="020B0502020204020303" pitchFamily="34" charset="0"/>
              </a:rPr>
              <a:t>Message from the designer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03F7E3A-CB47-1B4B-A41D-4426BC8FF656}"/>
              </a:ext>
            </a:extLst>
          </p:cNvPr>
          <p:cNvSpPr/>
          <p:nvPr/>
        </p:nvSpPr>
        <p:spPr>
          <a:xfrm>
            <a:off x="759706" y="1861484"/>
            <a:ext cx="559942" cy="559942"/>
          </a:xfrm>
          <a:prstGeom prst="ellipse">
            <a:avLst/>
          </a:prstGeom>
          <a:noFill/>
          <a:ln w="28575">
            <a:solidFill>
              <a:srgbClr val="32C90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712651" y="2245697"/>
            <a:ext cx="327026" cy="7898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1410" y="2973848"/>
            <a:ext cx="1156533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Futura Std Book" panose="020B0502020204020303" pitchFamily="34" charset="0"/>
              </a:rPr>
              <a:t>Print</a:t>
            </a:r>
          </a:p>
          <a:p>
            <a:pPr algn="ctr"/>
            <a:r>
              <a:rPr lang="en-US" sz="1600" dirty="0">
                <a:latin typeface="Futura Std Book" panose="020B0502020204020303" pitchFamily="34" charset="0"/>
              </a:rPr>
              <a:t>Download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7002" y="3707020"/>
            <a:ext cx="1786298" cy="3745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Futura Std Book" panose="020B0502020204020303" pitchFamily="34" charset="0"/>
              </a:rPr>
              <a:t>Number of pages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B51B636-9F0C-2D44-9A60-8D6A5B7010F8}"/>
              </a:ext>
            </a:extLst>
          </p:cNvPr>
          <p:cNvSpPr/>
          <p:nvPr/>
        </p:nvSpPr>
        <p:spPr>
          <a:xfrm>
            <a:off x="3179043" y="2449441"/>
            <a:ext cx="3226372" cy="559942"/>
          </a:xfrm>
          <a:prstGeom prst="ellipse">
            <a:avLst/>
          </a:prstGeom>
          <a:noFill/>
          <a:ln w="28575">
            <a:solidFill>
              <a:srgbClr val="32C90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6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Futura Std Heavy" panose="020B0502020204020303" pitchFamily="34" charset="0"/>
              </a:rPr>
              <a:t>What do I add to my review?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utura Std Book" panose="020B0502020204020303" pitchFamily="34" charset="0"/>
              </a:rPr>
              <a:t>Specific comments and changes. </a:t>
            </a:r>
          </a:p>
          <a:p>
            <a:r>
              <a:rPr lang="en-US" dirty="0">
                <a:latin typeface="Futura Std Book" panose="020B0502020204020303" pitchFamily="34" charset="0"/>
              </a:rPr>
              <a:t>Do not add questions</a:t>
            </a:r>
          </a:p>
          <a:p>
            <a:r>
              <a:rPr lang="en-US" dirty="0">
                <a:latin typeface="Futura Std Book" panose="020B0502020204020303" pitchFamily="34" charset="0"/>
              </a:rPr>
              <a:t>Add a new word document as an attachment if you have a lot of comments and changes</a:t>
            </a:r>
          </a:p>
          <a:p>
            <a:r>
              <a:rPr lang="en-US" dirty="0">
                <a:latin typeface="Futura Std Book" panose="020B0502020204020303" pitchFamily="34" charset="0"/>
              </a:rPr>
              <a:t>Add a new picture to your review if you want one</a:t>
            </a:r>
          </a:p>
        </p:txBody>
      </p:sp>
    </p:spTree>
    <p:extLst>
      <p:ext uri="{BB962C8B-B14F-4D97-AF65-F5344CB8AC3E}">
        <p14:creationId xmlns:p14="http://schemas.microsoft.com/office/powerpoint/2010/main" val="259835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Futura Std Heavy" panose="020B0502020204020303" pitchFamily="34" charset="0"/>
              </a:rPr>
              <a:t>Approval Status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194" r="529" b="47552"/>
          <a:stretch/>
        </p:blipFill>
        <p:spPr>
          <a:xfrm>
            <a:off x="642215" y="2401455"/>
            <a:ext cx="10949421" cy="13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87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t="50528" r="789"/>
          <a:stretch/>
        </p:blipFill>
        <p:spPr bwMode="auto">
          <a:xfrm>
            <a:off x="609600" y="2133599"/>
            <a:ext cx="10549297" cy="238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Futura Std Heavy" panose="020B0502020204020303" pitchFamily="34" charset="0"/>
              </a:rPr>
              <a:t>Approval Status - continued</a:t>
            </a:r>
          </a:p>
        </p:txBody>
      </p:sp>
    </p:spTree>
    <p:extLst>
      <p:ext uri="{BB962C8B-B14F-4D97-AF65-F5344CB8AC3E}">
        <p14:creationId xmlns:p14="http://schemas.microsoft.com/office/powerpoint/2010/main" val="3038941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8747"/>
            <a:ext cx="10972800" cy="1066800"/>
          </a:xfrm>
        </p:spPr>
        <p:txBody>
          <a:bodyPr/>
          <a:lstStyle/>
          <a:p>
            <a:r>
              <a:rPr lang="en-US" sz="4400" dirty="0">
                <a:latin typeface="Futura Std Heavy" panose="020B0502020204020303" pitchFamily="34" charset="0"/>
              </a:rPr>
              <a:t>Submit my review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48998"/>
            <a:ext cx="10515600" cy="3075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9361" y="1675055"/>
            <a:ext cx="7323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1C7EC1"/>
              </a:buClr>
            </a:pPr>
            <a:r>
              <a:rPr lang="en-US" sz="2000" dirty="0">
                <a:solidFill>
                  <a:srgbClr val="1C7EC1"/>
                </a:solidFill>
                <a:latin typeface="Futura Std Book" panose="020B0502020204020303" pitchFamily="34" charset="0"/>
              </a:rPr>
              <a:t>After selecting an approval status on every page, the green submit review button will show up in the top right corner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9509760" y="1898469"/>
            <a:ext cx="888274" cy="9492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014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Futura Std Heavy" panose="020B0502020204020303" pitchFamily="34" charset="0"/>
              </a:rPr>
              <a:t>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56" y="1762849"/>
            <a:ext cx="5486401" cy="457517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Futura Std Book" panose="020B0502020204020303" pitchFamily="34" charset="0"/>
              </a:rPr>
              <a:t>If your review is still open it will be a form of green circle and you still need to submit.</a:t>
            </a:r>
          </a:p>
          <a:p>
            <a:endParaRPr lang="en-US" dirty="0">
              <a:latin typeface="Futura Std Book" panose="020B0502020204020303" pitchFamily="34" charset="0"/>
            </a:endParaRPr>
          </a:p>
          <a:p>
            <a:r>
              <a:rPr lang="en-US" dirty="0">
                <a:latin typeface="Futura Std Book" panose="020B0502020204020303" pitchFamily="34" charset="0"/>
              </a:rPr>
              <a:t>If your review is done but the proof is still open for someone else, it will be green and red.</a:t>
            </a:r>
          </a:p>
          <a:p>
            <a:endParaRPr lang="en-US" dirty="0">
              <a:latin typeface="Futura Std Book" panose="020B0502020204020303" pitchFamily="34" charset="0"/>
            </a:endParaRPr>
          </a:p>
          <a:p>
            <a:r>
              <a:rPr lang="en-US" dirty="0">
                <a:latin typeface="Futura Std Book" panose="020B0502020204020303" pitchFamily="34" charset="0"/>
              </a:rPr>
              <a:t>If the proof is returned by everyone with changes it will be red.</a:t>
            </a:r>
          </a:p>
          <a:p>
            <a:endParaRPr lang="en-US" dirty="0">
              <a:latin typeface="Futura Std Book" panose="020B0502020204020303" pitchFamily="34" charset="0"/>
            </a:endParaRPr>
          </a:p>
          <a:p>
            <a:r>
              <a:rPr lang="en-US" dirty="0">
                <a:latin typeface="Futura Std Book" panose="020B0502020204020303" pitchFamily="34" charset="0"/>
              </a:rPr>
              <a:t>If the proof is returned by everyone approved as is, it will be black and white.</a:t>
            </a:r>
          </a:p>
          <a:p>
            <a:endParaRPr lang="en-US" dirty="0">
              <a:latin typeface="Futura Std Book" panose="020B0502020204020303" pitchFamily="34" charset="0"/>
            </a:endParaRPr>
          </a:p>
          <a:p>
            <a:endParaRPr lang="en-US" dirty="0">
              <a:latin typeface="Futura Std Boo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8687" r="3007"/>
          <a:stretch/>
        </p:blipFill>
        <p:spPr>
          <a:xfrm>
            <a:off x="6096000" y="1580862"/>
            <a:ext cx="2411268" cy="1173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6395" r="2391"/>
          <a:stretch/>
        </p:blipFill>
        <p:spPr>
          <a:xfrm>
            <a:off x="6355485" y="2666289"/>
            <a:ext cx="2686916" cy="1184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571" y="5172367"/>
            <a:ext cx="3609975" cy="117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6612" r="1989"/>
          <a:stretch/>
        </p:blipFill>
        <p:spPr>
          <a:xfrm>
            <a:off x="6420571" y="4050437"/>
            <a:ext cx="3185247" cy="112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35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029" y="26056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Futura Std Book" panose="020B0502020204020303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7482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180" y="768275"/>
            <a:ext cx="10445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487C9"/>
                </a:solidFill>
                <a:latin typeface="Futura Std Heavy" panose="020B0502020204020303" pitchFamily="34" charset="0"/>
                <a:cs typeface="Geneva" charset="-128"/>
              </a:rPr>
              <a:t>InMotion</a:t>
            </a:r>
            <a:r>
              <a:rPr lang="en-US" sz="4000" b="1" dirty="0">
                <a:solidFill>
                  <a:srgbClr val="0487C9"/>
                </a:solidFill>
                <a:latin typeface="Futura Std Heavy" panose="020B0502020204020303" pitchFamily="34" charset="0"/>
                <a:cs typeface="Geneva" charset="-128"/>
              </a:rPr>
              <a:t>: </a:t>
            </a:r>
            <a:r>
              <a:rPr lang="en-US" sz="4000" dirty="0">
                <a:solidFill>
                  <a:srgbClr val="0487C9"/>
                </a:solidFill>
                <a:latin typeface="Futura Std Book" panose="020B0502020204020303" pitchFamily="34" charset="0"/>
                <a:cs typeface="Geneva" charset="-128"/>
              </a:rPr>
              <a:t>How to launch and review a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384" t="29894" r="1131" b="2242"/>
          <a:stretch/>
        </p:blipFill>
        <p:spPr>
          <a:xfrm>
            <a:off x="1339966" y="2177148"/>
            <a:ext cx="4076765" cy="3025138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B8D974E-4032-804E-A3A5-11AD593D4447}"/>
              </a:ext>
            </a:extLst>
          </p:cNvPr>
          <p:cNvSpPr/>
          <p:nvPr/>
        </p:nvSpPr>
        <p:spPr>
          <a:xfrm>
            <a:off x="5068387" y="3300549"/>
            <a:ext cx="5425441" cy="1901737"/>
          </a:xfrm>
          <a:prstGeom prst="roundRect">
            <a:avLst/>
          </a:prstGeom>
          <a:solidFill>
            <a:schemeClr val="bg1"/>
          </a:solidFill>
          <a:ln>
            <a:solidFill>
              <a:srgbClr val="1C7E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394A37-9E38-7642-B831-9942DB6C64BE}"/>
              </a:ext>
            </a:extLst>
          </p:cNvPr>
          <p:cNvSpPr txBox="1"/>
          <p:nvPr/>
        </p:nvSpPr>
        <p:spPr>
          <a:xfrm>
            <a:off x="5416731" y="3651252"/>
            <a:ext cx="4788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C7EC1"/>
                </a:solidFill>
                <a:latin typeface="Futura Std Medium" panose="020B0502020204020303" pitchFamily="34" charset="0"/>
              </a:rPr>
              <a:t>Explains how to launch, manage, and review your marketing projects through </a:t>
            </a:r>
            <a:r>
              <a:rPr lang="en-US" sz="2400" dirty="0" err="1">
                <a:solidFill>
                  <a:srgbClr val="1C7EC1"/>
                </a:solidFill>
                <a:latin typeface="Futura Std Medium" panose="020B0502020204020303" pitchFamily="34" charset="0"/>
              </a:rPr>
              <a:t>InMotion</a:t>
            </a:r>
            <a:r>
              <a:rPr lang="en-US" sz="2400" dirty="0">
                <a:solidFill>
                  <a:srgbClr val="1C7EC1"/>
                </a:solidFill>
                <a:latin typeface="Futura Std Medium" panose="020B05020202040203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377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Futura Std Heavy" panose="020B0502020204020303" pitchFamily="34" charset="0"/>
              </a:rPr>
              <a:t>Types of projects in InMotion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160" t="24125" r="6162"/>
          <a:stretch/>
        </p:blipFill>
        <p:spPr>
          <a:xfrm>
            <a:off x="914398" y="1459345"/>
            <a:ext cx="9772075" cy="439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3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Futura Std Heavy" panose="020B0502020204020303" pitchFamily="34" charset="0"/>
              </a:rPr>
              <a:t>Launching 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837" y="1917989"/>
            <a:ext cx="4657436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Futura Std Book" panose="020B0502020204020303" pitchFamily="34" charset="0"/>
              </a:rPr>
              <a:t>Different types of projects in InMotion. Each type has its own requirements. </a:t>
            </a:r>
          </a:p>
          <a:p>
            <a:r>
              <a:rPr lang="en-US" sz="2000" dirty="0">
                <a:latin typeface="Futura Std Book" panose="020B0502020204020303" pitchFamily="34" charset="0"/>
              </a:rPr>
              <a:t>Complete and accurate information</a:t>
            </a:r>
          </a:p>
          <a:p>
            <a:r>
              <a:rPr lang="en-US" sz="2000" dirty="0">
                <a:latin typeface="Futura Std Book" panose="020B0502020204020303" pitchFamily="34" charset="0"/>
              </a:rPr>
              <a:t>Use InMotion to make changes to the project, see who is working on your project, and to follow its progress. </a:t>
            </a:r>
          </a:p>
          <a:p>
            <a:endParaRPr lang="en-US" sz="2000" dirty="0">
              <a:latin typeface="Futura Std Book" panose="020B0502020204020303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1045" t="-564" r="4439" b="-263"/>
          <a:stretch/>
        </p:blipFill>
        <p:spPr>
          <a:xfrm>
            <a:off x="5902037" y="1171337"/>
            <a:ext cx="4987638" cy="47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2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Futura Std Heavy" panose="020B0502020204020303" pitchFamily="34" charset="0"/>
              </a:rPr>
              <a:t>Project Type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2" t="4889" r="3255"/>
          <a:stretch/>
        </p:blipFill>
        <p:spPr>
          <a:xfrm>
            <a:off x="609600" y="1897873"/>
            <a:ext cx="10861964" cy="3062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6148" y="5614125"/>
            <a:ext cx="7094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C7EC1"/>
                </a:solidFill>
                <a:latin typeface="Futura Std Book" panose="020B0502020204020303" pitchFamily="34" charset="0"/>
              </a:rPr>
              <a:t>You can choose multiple project types in one project request. </a:t>
            </a:r>
          </a:p>
        </p:txBody>
      </p:sp>
    </p:spTree>
    <p:extLst>
      <p:ext uri="{BB962C8B-B14F-4D97-AF65-F5344CB8AC3E}">
        <p14:creationId xmlns:p14="http://schemas.microsoft.com/office/powerpoint/2010/main" val="24057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Futura Std Heavy" panose="020B0502020204020303" pitchFamily="34" charset="0"/>
              </a:rPr>
              <a:t>Save</a:t>
            </a:r>
            <a:r>
              <a:rPr lang="en-US" dirty="0">
                <a:latin typeface="Futura Std Heavy" panose="020B0502020204020303" pitchFamily="34" charset="0"/>
              </a:rPr>
              <a:t> </a:t>
            </a:r>
            <a:r>
              <a:rPr lang="en-US" sz="4400" dirty="0">
                <a:latin typeface="Futura Std Heavy" panose="020B0502020204020303" pitchFamily="34" charset="0"/>
              </a:rPr>
              <a:t>your project and begin later</a:t>
            </a:r>
            <a:endParaRPr lang="en-US" dirty="0">
              <a:latin typeface="Futura Std Heavy" panose="020B05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13" y="1787488"/>
            <a:ext cx="5018164" cy="4275932"/>
          </a:xfrm>
        </p:spPr>
        <p:txBody>
          <a:bodyPr/>
          <a:lstStyle/>
          <a:p>
            <a:r>
              <a:rPr lang="en-US" sz="2000" dirty="0">
                <a:latin typeface="Futura Std Book" panose="020B0502020204020303" pitchFamily="34" charset="0"/>
              </a:rPr>
              <a:t>Save your job and begin again later</a:t>
            </a:r>
          </a:p>
          <a:p>
            <a:r>
              <a:rPr lang="en-US" sz="2000" dirty="0">
                <a:latin typeface="Futura Std Book" panose="020B0502020204020303" pitchFamily="34" charset="0"/>
              </a:rPr>
              <a:t>What does that mean?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973"/>
          <a:stretch/>
        </p:blipFill>
        <p:spPr>
          <a:xfrm>
            <a:off x="5340649" y="1787488"/>
            <a:ext cx="6654282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9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24564" y="560898"/>
            <a:ext cx="10371282" cy="862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740"/>
              </a:lnSpc>
            </a:pPr>
            <a:r>
              <a:rPr lang="en-US" sz="4400" b="1" dirty="0">
                <a:solidFill>
                  <a:srgbClr val="0487C9"/>
                </a:solidFill>
                <a:latin typeface="Futura PT Bold" panose="020B0902020204020203" pitchFamily="34" charset="0"/>
                <a:ea typeface="MS PGothic" panose="020B0600070205080204" pitchFamily="34" charset="-128"/>
                <a:cs typeface="Geneva" charset="-128"/>
              </a:rPr>
              <a:t>My job launch statuses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9299" y="1662026"/>
            <a:ext cx="6208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utura Std Book" panose="020B0502020204020303" pitchFamily="34" charset="0"/>
              </a:rPr>
              <a:t>A request has been started by you but not submitted.  You need to finish and submit it before IMS can see it.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9299" y="2622891"/>
            <a:ext cx="5752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utura Std Book" panose="020B0502020204020303" pitchFamily="34" charset="0"/>
              </a:rPr>
              <a:t>A request has been requested by you and it is in processing with Project Management.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9299" y="3598654"/>
            <a:ext cx="5360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utura Std Book" panose="020B0502020204020303" pitchFamily="34" charset="0"/>
              </a:rPr>
              <a:t>Your request has been submitted and accepted. It has been assigned to a team.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9299" y="4491912"/>
            <a:ext cx="6208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utura Std Book" panose="020B0502020204020303" pitchFamily="34" charset="0"/>
              </a:rPr>
              <a:t>You or someone on the team is making changes to the original request. It will need to be submitted again so that the team can see it.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9299" y="5571214"/>
            <a:ext cx="6208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utura Std Book" panose="020B0502020204020303" pitchFamily="34" charset="0"/>
              </a:rPr>
              <a:t>Your request has been rejected. An email has been sent to you with the reason for the rejection.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77DF37-9FAC-B140-B098-6DBECAF4A372}"/>
              </a:ext>
            </a:extLst>
          </p:cNvPr>
          <p:cNvSpPr/>
          <p:nvPr/>
        </p:nvSpPr>
        <p:spPr>
          <a:xfrm>
            <a:off x="934479" y="1743496"/>
            <a:ext cx="544946" cy="544946"/>
          </a:xfrm>
          <a:prstGeom prst="ellipse">
            <a:avLst/>
          </a:prstGeom>
          <a:solidFill>
            <a:srgbClr val="FCF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9C6018-16DF-E945-B3BE-9F9ECDB18CD5}"/>
              </a:ext>
            </a:extLst>
          </p:cNvPr>
          <p:cNvSpPr/>
          <p:nvPr/>
        </p:nvSpPr>
        <p:spPr>
          <a:xfrm>
            <a:off x="934479" y="2704361"/>
            <a:ext cx="544946" cy="544946"/>
          </a:xfrm>
          <a:prstGeom prst="ellipse">
            <a:avLst/>
          </a:prstGeom>
          <a:solidFill>
            <a:srgbClr val="2FC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A00C09-3770-424F-9E58-56FD05CA9C6F}"/>
              </a:ext>
            </a:extLst>
          </p:cNvPr>
          <p:cNvSpPr/>
          <p:nvPr/>
        </p:nvSpPr>
        <p:spPr>
          <a:xfrm>
            <a:off x="934479" y="3680124"/>
            <a:ext cx="544946" cy="544946"/>
          </a:xfrm>
          <a:prstGeom prst="ellipse">
            <a:avLst/>
          </a:prstGeom>
          <a:solidFill>
            <a:srgbClr val="855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52EAA3-371B-0B4B-B6CD-8A1F141D3EBD}"/>
              </a:ext>
            </a:extLst>
          </p:cNvPr>
          <p:cNvSpPr/>
          <p:nvPr/>
        </p:nvSpPr>
        <p:spPr>
          <a:xfrm>
            <a:off x="934479" y="4727270"/>
            <a:ext cx="544946" cy="544946"/>
          </a:xfrm>
          <a:prstGeom prst="ellipse">
            <a:avLst/>
          </a:prstGeom>
          <a:solidFill>
            <a:srgbClr val="1C7E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972836-D1B7-484D-992F-C403C498144E}"/>
              </a:ext>
            </a:extLst>
          </p:cNvPr>
          <p:cNvSpPr/>
          <p:nvPr/>
        </p:nvSpPr>
        <p:spPr>
          <a:xfrm>
            <a:off x="934479" y="5652684"/>
            <a:ext cx="544946" cy="544946"/>
          </a:xfrm>
          <a:prstGeom prst="ellipse">
            <a:avLst/>
          </a:prstGeom>
          <a:solidFill>
            <a:srgbClr val="C6C5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4F6B27-D24F-CE41-8136-661BD7662546}"/>
              </a:ext>
            </a:extLst>
          </p:cNvPr>
          <p:cNvSpPr txBox="1"/>
          <p:nvPr/>
        </p:nvSpPr>
        <p:spPr>
          <a:xfrm>
            <a:off x="1527413" y="1815914"/>
            <a:ext cx="165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Futura Std Book" panose="020B0502020204020303" pitchFamily="34" charset="0"/>
              </a:rPr>
              <a:t>Started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5F9039-7777-EE45-B91A-C3D8A4557FB6}"/>
              </a:ext>
            </a:extLst>
          </p:cNvPr>
          <p:cNvSpPr txBox="1"/>
          <p:nvPr/>
        </p:nvSpPr>
        <p:spPr>
          <a:xfrm>
            <a:off x="1527413" y="2776779"/>
            <a:ext cx="108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utura Std Book" panose="020B0502020204020303" pitchFamily="34" charset="0"/>
              </a:rPr>
              <a:t>New</a:t>
            </a:r>
            <a:endParaRPr lang="en-US" sz="2000" b="1" dirty="0">
              <a:latin typeface="Futura Std Book" panose="020B05020202040203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3AF65-939B-E34E-85C3-535DB50B8E50}"/>
              </a:ext>
            </a:extLst>
          </p:cNvPr>
          <p:cNvSpPr txBox="1"/>
          <p:nvPr/>
        </p:nvSpPr>
        <p:spPr>
          <a:xfrm>
            <a:off x="1527413" y="3767931"/>
            <a:ext cx="267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utura Std Book" panose="020B0502020204020303" pitchFamily="34" charset="0"/>
              </a:rPr>
              <a:t>Released to Project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F45026-D875-724C-82E9-CE1139C1F456}"/>
              </a:ext>
            </a:extLst>
          </p:cNvPr>
          <p:cNvSpPr txBox="1"/>
          <p:nvPr/>
        </p:nvSpPr>
        <p:spPr>
          <a:xfrm>
            <a:off x="1527413" y="4815077"/>
            <a:ext cx="267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utura Std Book" panose="020B0502020204020303" pitchFamily="34" charset="0"/>
              </a:rPr>
              <a:t>In Revision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F313CC-6971-E046-B47E-12A77E2520C3}"/>
              </a:ext>
            </a:extLst>
          </p:cNvPr>
          <p:cNvSpPr txBox="1"/>
          <p:nvPr/>
        </p:nvSpPr>
        <p:spPr>
          <a:xfrm>
            <a:off x="1527413" y="5740491"/>
            <a:ext cx="267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utura Std Book" panose="020B0502020204020303" pitchFamily="34" charset="0"/>
              </a:rPr>
              <a:t>Rejected</a:t>
            </a:r>
          </a:p>
        </p:txBody>
      </p:sp>
    </p:spTree>
    <p:extLst>
      <p:ext uri="{BB962C8B-B14F-4D97-AF65-F5344CB8AC3E}">
        <p14:creationId xmlns:p14="http://schemas.microsoft.com/office/powerpoint/2010/main" val="395924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Futura Std Heavy" panose="020B0502020204020303" pitchFamily="34" charset="0"/>
              </a:rPr>
              <a:t>Add attachments to my request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" y="1596095"/>
            <a:ext cx="11218863" cy="465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89" y="1622572"/>
            <a:ext cx="11718421" cy="23510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6454" y="591128"/>
            <a:ext cx="10515600" cy="813233"/>
          </a:xfrm>
        </p:spPr>
        <p:txBody>
          <a:bodyPr/>
          <a:lstStyle/>
          <a:p>
            <a:r>
              <a:rPr lang="en-US" sz="4400" dirty="0">
                <a:latin typeface="Futura Std Heavy" panose="020B0502020204020303" pitchFamily="34" charset="0"/>
              </a:rPr>
              <a:t>Checking on my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870" y="4358265"/>
            <a:ext cx="11293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Futura Std Book" panose="020B0502020204020303" pitchFamily="34" charset="0"/>
              </a:rPr>
              <a:t>Status</a:t>
            </a:r>
            <a:r>
              <a:rPr lang="en-US" dirty="0">
                <a:latin typeface="Futura Std Book" panose="020B0502020204020303" pitchFamily="34" charset="0"/>
              </a:rPr>
              <a:t> – whether your project was accepted or not.</a:t>
            </a:r>
          </a:p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Futura Std Book" panose="020B0502020204020303" pitchFamily="34" charset="0"/>
              </a:rPr>
              <a:t>Project Owner </a:t>
            </a:r>
            <a:r>
              <a:rPr lang="en-US" dirty="0">
                <a:latin typeface="Futura Std Book" panose="020B0502020204020303" pitchFamily="34" charset="0"/>
              </a:rPr>
              <a:t>– person with the most amount of work on your project right now – this can change</a:t>
            </a:r>
          </a:p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Futura Std Book" panose="020B0502020204020303" pitchFamily="34" charset="0"/>
              </a:rPr>
              <a:t>Desired Due Date </a:t>
            </a:r>
            <a:r>
              <a:rPr lang="en-US" dirty="0">
                <a:latin typeface="Futura Std Book" panose="020B0502020204020303" pitchFamily="34" charset="0"/>
              </a:rPr>
              <a:t>– your requested date</a:t>
            </a:r>
          </a:p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Futura Std Book" panose="020B0502020204020303" pitchFamily="34" charset="0"/>
              </a:rPr>
              <a:t>Project Deadline </a:t>
            </a:r>
            <a:r>
              <a:rPr lang="en-US" dirty="0">
                <a:latin typeface="Futura Std Book" panose="020B0502020204020303" pitchFamily="34" charset="0"/>
              </a:rPr>
              <a:t>– exclamation mark means your due date has changed</a:t>
            </a:r>
          </a:p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Futura Std Book" panose="020B0502020204020303" pitchFamily="34" charset="0"/>
              </a:rPr>
              <a:t>Project Name </a:t>
            </a:r>
            <a:r>
              <a:rPr lang="en-US" dirty="0">
                <a:latin typeface="Futura Std Book" panose="020B0502020204020303" pitchFamily="34" charset="0"/>
              </a:rPr>
              <a:t>– this is what your project name has been changed to – use this in all email communication</a:t>
            </a:r>
          </a:p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Futura Std Book" panose="020B0502020204020303" pitchFamily="34" charset="0"/>
              </a:rPr>
              <a:t>Project Status </a:t>
            </a:r>
            <a:r>
              <a:rPr lang="en-US" dirty="0">
                <a:latin typeface="Futura Std Book" panose="020B0502020204020303" pitchFamily="34" charset="0"/>
              </a:rPr>
              <a:t>– always changing, shows important information on your project</a:t>
            </a:r>
          </a:p>
        </p:txBody>
      </p:sp>
    </p:spTree>
    <p:extLst>
      <p:ext uri="{BB962C8B-B14F-4D97-AF65-F5344CB8AC3E}">
        <p14:creationId xmlns:p14="http://schemas.microsoft.com/office/powerpoint/2010/main" val="76482550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BCDA8D8B-9D68-4A12-902C-D4041F1EBA24}" vid="{658D23D4-4ED3-407A-8B8C-7ED966391A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6038</TotalTime>
  <Words>551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PGothic</vt:lpstr>
      <vt:lpstr>Arial</vt:lpstr>
      <vt:lpstr>Century Gothic</vt:lpstr>
      <vt:lpstr>Century Gothic Bold</vt:lpstr>
      <vt:lpstr>Futura PT Bold</vt:lpstr>
      <vt:lpstr>Futura Std Book</vt:lpstr>
      <vt:lpstr>Futura Std Heavy</vt:lpstr>
      <vt:lpstr>Futura Std Medium</vt:lpstr>
      <vt:lpstr>Geneva</vt:lpstr>
      <vt:lpstr>Tw Cen MT</vt:lpstr>
      <vt:lpstr>Theme1</vt:lpstr>
      <vt:lpstr>PowerPoint Presentation</vt:lpstr>
      <vt:lpstr>PowerPoint Presentation</vt:lpstr>
      <vt:lpstr>Types of projects in InMotion</vt:lpstr>
      <vt:lpstr>Launching a project</vt:lpstr>
      <vt:lpstr>Project Type</vt:lpstr>
      <vt:lpstr>Save your project and begin later</vt:lpstr>
      <vt:lpstr>PowerPoint Presentation</vt:lpstr>
      <vt:lpstr>Add attachments to my request</vt:lpstr>
      <vt:lpstr>Checking on my project</vt:lpstr>
      <vt:lpstr>PowerPoint Presentation</vt:lpstr>
      <vt:lpstr>Accessing your review</vt:lpstr>
      <vt:lpstr>Provide Feedback</vt:lpstr>
      <vt:lpstr>What do I add to my review?</vt:lpstr>
      <vt:lpstr>Approval Status</vt:lpstr>
      <vt:lpstr>Approval Status - continued</vt:lpstr>
      <vt:lpstr>Submit my review</vt:lpstr>
      <vt:lpstr>Reviews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Pearlstein</dc:creator>
  <cp:lastModifiedBy>Chris Pearlstein</cp:lastModifiedBy>
  <cp:revision>44</cp:revision>
  <dcterms:created xsi:type="dcterms:W3CDTF">2020-03-16T12:57:21Z</dcterms:created>
  <dcterms:modified xsi:type="dcterms:W3CDTF">2020-03-23T20:04:29Z</dcterms:modified>
</cp:coreProperties>
</file>