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6" r:id="rId2"/>
    <p:sldId id="257" r:id="rId3"/>
    <p:sldId id="261" r:id="rId4"/>
    <p:sldId id="259" r:id="rId5"/>
    <p:sldId id="266" r:id="rId6"/>
    <p:sldId id="263" r:id="rId7"/>
    <p:sldId id="256" r:id="rId8"/>
    <p:sldId id="264" r:id="rId9"/>
    <p:sldId id="265" r:id="rId10"/>
    <p:sldId id="272" r:id="rId11"/>
    <p:sldId id="268" r:id="rId12"/>
    <p:sldId id="270" r:id="rId13"/>
    <p:sldId id="275" r:id="rId14"/>
    <p:sldId id="267" r:id="rId15"/>
    <p:sldId id="277" r:id="rId16"/>
    <p:sldId id="271" r:id="rId17"/>
    <p:sldId id="273" r:id="rId18"/>
    <p:sldId id="27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EC1"/>
    <a:srgbClr val="32C903"/>
    <a:srgbClr val="2B9B13"/>
    <a:srgbClr val="43FF14"/>
    <a:srgbClr val="97BBDD"/>
    <a:srgbClr val="B1FFB3"/>
    <a:srgbClr val="A9F8A9"/>
    <a:srgbClr val="C6C5C5"/>
    <a:srgbClr val="8558B1"/>
    <a:srgbClr val="2F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6" autoAdjust="0"/>
    <p:restoredTop sz="94660"/>
  </p:normalViewPr>
  <p:slideViewPr>
    <p:cSldViewPr snapToGrid="0">
      <p:cViewPr varScale="1">
        <p:scale>
          <a:sx n="67" d="100"/>
          <a:sy n="67" d="100"/>
        </p:scale>
        <p:origin x="64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4984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6770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6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1"/>
            <a:ext cx="27432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1"/>
            <a:ext cx="8026400" cy="5745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75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90600"/>
          </a:xfrm>
        </p:spPr>
        <p:txBody>
          <a:bodyPr/>
          <a:lstStyle/>
          <a:p>
            <a:r>
              <a:rPr lang="en-US"/>
              <a:t>Click to edit Master title style</a:t>
            </a:r>
          </a:p>
        </p:txBody>
      </p:sp>
      <p:sp>
        <p:nvSpPr>
          <p:cNvPr id="3" name="Text Placeholder 2"/>
          <p:cNvSpPr>
            <a:spLocks noGrp="1"/>
          </p:cNvSpPr>
          <p:nvPr>
            <p:ph type="body" sz="half" idx="1"/>
          </p:nvPr>
        </p:nvSpPr>
        <p:spPr>
          <a:xfrm>
            <a:off x="609600" y="14478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0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66800"/>
          </a:xfrm>
        </p:spPr>
        <p:txBody>
          <a:bodyPr/>
          <a:lstStyle>
            <a:lvl1pPr>
              <a:lnSpc>
                <a:spcPts val="3740"/>
              </a:lnSpc>
              <a:defRPr sz="32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60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066800"/>
          </a:xfrm>
        </p:spPr>
        <p:txBody>
          <a:bodyPr/>
          <a:lstStyle>
            <a:lvl1pPr>
              <a:lnSpc>
                <a:spcPts val="3740"/>
              </a:lnSpc>
              <a:defRPr sz="32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407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56842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0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8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8722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49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7587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6858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a:t>
            </a:r>
            <a:br>
              <a:rPr lang="en-US" altLang="en-US"/>
            </a:br>
            <a:r>
              <a:rPr lang="en-US" altLang="en-US"/>
              <a:t>Master title style</a:t>
            </a:r>
          </a:p>
        </p:txBody>
      </p:sp>
      <p:sp>
        <p:nvSpPr>
          <p:cNvPr id="1028" name="Rectangle 17"/>
          <p:cNvSpPr>
            <a:spLocks noGrp="1" noChangeArrowheads="1"/>
          </p:cNvSpPr>
          <p:nvPr>
            <p:ph type="body" idx="1"/>
          </p:nvPr>
        </p:nvSpPr>
        <p:spPr bwMode="auto">
          <a:xfrm>
            <a:off x="609600" y="1600200"/>
            <a:ext cx="10972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36"/>
          <p:cNvSpPr txBox="1">
            <a:spLocks noChangeArrowheads="1"/>
          </p:cNvSpPr>
          <p:nvPr/>
        </p:nvSpPr>
        <p:spPr bwMode="auto">
          <a:xfrm>
            <a:off x="10871200" y="6581776"/>
            <a:ext cx="914400" cy="276225"/>
          </a:xfrm>
          <a:prstGeom prst="rect">
            <a:avLst/>
          </a:prstGeom>
          <a:noFill/>
          <a:ln>
            <a:noFill/>
          </a:ln>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defRPr/>
            </a:pPr>
            <a:fld id="{8376EA44-CA06-4F58-A80D-E4319EAD8C96}" type="slidenum">
              <a:rPr lang="en-US" altLang="en-US" sz="1200">
                <a:solidFill>
                  <a:schemeClr val="bg1"/>
                </a:solidFill>
                <a:latin typeface="Tw Cen MT" pitchFamily="34" charset="0"/>
              </a:rPr>
              <a:pPr algn="r">
                <a:defRPr/>
              </a:pPr>
              <a:t>‹#›</a:t>
            </a:fld>
            <a:endParaRPr lang="nl-NL" altLang="en-US" sz="1200">
              <a:solidFill>
                <a:schemeClr val="bg1"/>
              </a:solidFill>
              <a:latin typeface="Tw Cen MT" pitchFamily="34" charset="0"/>
            </a:endParaRPr>
          </a:p>
        </p:txBody>
      </p:sp>
      <p:sp>
        <p:nvSpPr>
          <p:cNvPr id="1030" name="TextBox 40"/>
          <p:cNvSpPr txBox="1">
            <a:spLocks noChangeArrowheads="1"/>
          </p:cNvSpPr>
          <p:nvPr/>
        </p:nvSpPr>
        <p:spPr bwMode="auto">
          <a:xfrm>
            <a:off x="304801" y="6573838"/>
            <a:ext cx="1885951" cy="260350"/>
          </a:xfrm>
          <a:prstGeom prst="rect">
            <a:avLst/>
          </a:prstGeom>
          <a:noFill/>
          <a:ln>
            <a:noFill/>
          </a:ln>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nl-NL" altLang="en-US" sz="1100">
                <a:solidFill>
                  <a:srgbClr val="FFFFFF"/>
                </a:solidFill>
                <a:latin typeface="Tw Cen MT" panose="020B0602020104020603" pitchFamily="34" charset="0"/>
              </a:rPr>
              <a:t> ZOLL Medical</a:t>
            </a:r>
          </a:p>
        </p:txBody>
      </p:sp>
    </p:spTree>
    <p:extLst>
      <p:ext uri="{BB962C8B-B14F-4D97-AF65-F5344CB8AC3E}">
        <p14:creationId xmlns:p14="http://schemas.microsoft.com/office/powerpoint/2010/main" val="18563230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1" fontAlgn="base" hangingPunct="1">
        <a:spcBef>
          <a:spcPct val="0"/>
        </a:spcBef>
        <a:spcAft>
          <a:spcPct val="0"/>
        </a:spcAft>
        <a:defRPr sz="3200" b="1">
          <a:solidFill>
            <a:srgbClr val="0487C9"/>
          </a:solidFill>
          <a:latin typeface="Century Gothic Bold" charset="0"/>
          <a:ea typeface="MS PGothic" panose="020B0600070205080204" pitchFamily="34" charset="-128"/>
          <a:cs typeface="Geneva" charset="-128"/>
        </a:defRPr>
      </a:lvl1pPr>
      <a:lvl2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2pPr>
      <a:lvl3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3pPr>
      <a:lvl4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4pPr>
      <a:lvl5pPr algn="l" rtl="0" eaLnBrk="1" fontAlgn="base" hangingPunct="1">
        <a:spcBef>
          <a:spcPct val="0"/>
        </a:spcBef>
        <a:spcAft>
          <a:spcPct val="0"/>
        </a:spcAft>
        <a:defRPr sz="3200" b="1">
          <a:solidFill>
            <a:srgbClr val="0487C9"/>
          </a:solidFill>
          <a:latin typeface="Century Gothic Bold" panose="020B0702020202020204" pitchFamily="34" charset="0"/>
          <a:ea typeface="MS PGothic" panose="020B0600070205080204" pitchFamily="34" charset="-128"/>
          <a:cs typeface="Geneva" charset="-128"/>
        </a:defRPr>
      </a:lvl5pPr>
      <a:lvl6pPr marL="457200" algn="l" rtl="0" eaLnBrk="1" fontAlgn="base" hangingPunct="1">
        <a:spcBef>
          <a:spcPct val="0"/>
        </a:spcBef>
        <a:spcAft>
          <a:spcPct val="0"/>
        </a:spcAft>
        <a:defRPr sz="3600" b="1">
          <a:solidFill>
            <a:srgbClr val="0487C9"/>
          </a:solidFill>
          <a:latin typeface="Arial" charset="0"/>
        </a:defRPr>
      </a:lvl6pPr>
      <a:lvl7pPr marL="914400" algn="l" rtl="0" eaLnBrk="1" fontAlgn="base" hangingPunct="1">
        <a:spcBef>
          <a:spcPct val="0"/>
        </a:spcBef>
        <a:spcAft>
          <a:spcPct val="0"/>
        </a:spcAft>
        <a:defRPr sz="3600" b="1">
          <a:solidFill>
            <a:srgbClr val="0487C9"/>
          </a:solidFill>
          <a:latin typeface="Arial" charset="0"/>
        </a:defRPr>
      </a:lvl7pPr>
      <a:lvl8pPr marL="1371600" algn="l" rtl="0" eaLnBrk="1" fontAlgn="base" hangingPunct="1">
        <a:spcBef>
          <a:spcPct val="0"/>
        </a:spcBef>
        <a:spcAft>
          <a:spcPct val="0"/>
        </a:spcAft>
        <a:defRPr sz="3600" b="1">
          <a:solidFill>
            <a:srgbClr val="0487C9"/>
          </a:solidFill>
          <a:latin typeface="Arial" charset="0"/>
        </a:defRPr>
      </a:lvl8pPr>
      <a:lvl9pPr marL="1828800" algn="l" rtl="0" eaLnBrk="1" fontAlgn="base" hangingPunct="1">
        <a:spcBef>
          <a:spcPct val="0"/>
        </a:spcBef>
        <a:spcAft>
          <a:spcPct val="0"/>
        </a:spcAft>
        <a:defRPr sz="3600" b="1">
          <a:solidFill>
            <a:srgbClr val="0487C9"/>
          </a:solidFill>
          <a:latin typeface="Arial" charset="0"/>
        </a:defRPr>
      </a:lvl9pPr>
    </p:titleStyle>
    <p:bodyStyle>
      <a:lvl1pPr marL="342900" indent="-34290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MS PGothic" panose="020B0600070205080204" pitchFamily="34" charset="-128"/>
          <a:cs typeface="Geneva" charset="-128"/>
        </a:defRPr>
      </a:lvl1pPr>
      <a:lvl2pPr marL="742950" indent="-28575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Century Gothic" charset="0"/>
          <a:cs typeface="Century Gothic" charset="0"/>
        </a:defRPr>
      </a:lvl2pPr>
      <a:lvl3pPr marL="1143000" indent="-285750" algn="l" rtl="0" eaLnBrk="1" fontAlgn="base" hangingPunct="1">
        <a:spcBef>
          <a:spcPct val="20000"/>
        </a:spcBef>
        <a:spcAft>
          <a:spcPct val="0"/>
        </a:spcAft>
        <a:buClr>
          <a:srgbClr val="0487C9"/>
        </a:buClr>
        <a:buFont typeface="Arial" panose="020B0604020202020204" pitchFamily="34" charset="0"/>
        <a:buChar char="•"/>
        <a:defRPr sz="2000">
          <a:solidFill>
            <a:schemeClr val="tx1"/>
          </a:solidFill>
          <a:latin typeface="Century Gothic" charset="0"/>
          <a:ea typeface="Century Gothic" charset="0"/>
          <a:cs typeface="Century Gothic" charset="0"/>
        </a:defRPr>
      </a:lvl3pPr>
      <a:lvl4pPr marL="1600200" indent="-228600" algn="l" rtl="0" eaLnBrk="1" fontAlgn="base" hangingPunct="1">
        <a:spcBef>
          <a:spcPct val="20000"/>
        </a:spcBef>
        <a:spcAft>
          <a:spcPct val="0"/>
        </a:spcAft>
        <a:buClr>
          <a:srgbClr val="0487C9"/>
        </a:buClr>
        <a:buFont typeface="Arial" panose="020B0604020202020204" pitchFamily="34" charset="0"/>
        <a:buChar char="•"/>
        <a:defRPr>
          <a:solidFill>
            <a:schemeClr val="tx1"/>
          </a:solidFill>
          <a:latin typeface="Century Gothic" charset="0"/>
          <a:ea typeface="Century Gothic" charset="0"/>
          <a:cs typeface="Century Gothic" charset="0"/>
        </a:defRPr>
      </a:lvl4pPr>
      <a:lvl5pPr marL="2057400" indent="-228600" algn="l" rtl="0" eaLnBrk="1" fontAlgn="base" hangingPunct="1">
        <a:spcBef>
          <a:spcPct val="20000"/>
        </a:spcBef>
        <a:spcAft>
          <a:spcPct val="0"/>
        </a:spcAft>
        <a:buClr>
          <a:srgbClr val="0487C9"/>
        </a:buClr>
        <a:buFont typeface="Arial" panose="020B0604020202020204" pitchFamily="34" charset="0"/>
        <a:buChar char="•"/>
        <a:defRPr>
          <a:solidFill>
            <a:schemeClr val="tx1"/>
          </a:solidFill>
          <a:latin typeface="Century Gothic" charset="0"/>
          <a:ea typeface="Century Gothic" charset="0"/>
          <a:cs typeface="Century Gothic" charset="0"/>
        </a:defRPr>
      </a:lvl5pPr>
      <a:lvl6pPr marL="25146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6pPr>
      <a:lvl7pPr marL="29718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7pPr>
      <a:lvl8pPr marL="34290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8pPr>
      <a:lvl9pPr marL="3886200" indent="-228600" algn="l" rtl="0" eaLnBrk="1" fontAlgn="base" hangingPunct="1">
        <a:spcBef>
          <a:spcPct val="20000"/>
        </a:spcBef>
        <a:spcAft>
          <a:spcPct val="0"/>
        </a:spcAft>
        <a:buClr>
          <a:srgbClr val="0487C9"/>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6071C-6824-A74A-9B70-14C744782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049" y="2331539"/>
            <a:ext cx="5017294" cy="2945856"/>
          </a:xfrm>
          <a:prstGeom prst="rect">
            <a:avLst/>
          </a:prstGeom>
        </p:spPr>
      </p:pic>
      <p:sp>
        <p:nvSpPr>
          <p:cNvPr id="6" name="Title 6"/>
          <p:cNvSpPr txBox="1">
            <a:spLocks/>
          </p:cNvSpPr>
          <p:nvPr/>
        </p:nvSpPr>
        <p:spPr bwMode="auto">
          <a:xfrm>
            <a:off x="4754879" y="1947683"/>
            <a:ext cx="6409509" cy="212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Geneva"/>
              </a:defRPr>
            </a:lvl1pPr>
            <a:lvl2pPr marL="742950" indent="-285750">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spcBef>
                <a:spcPct val="20000"/>
              </a:spcBef>
              <a:buClr>
                <a:srgbClr val="0487C9"/>
              </a:buClr>
              <a:buFont typeface="Arial" panose="020B0604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spcBef>
                <a:spcPct val="20000"/>
              </a:spcBef>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spcBef>
                <a:spcPct val="20000"/>
              </a:spcBef>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spcBef>
                <a:spcPct val="20000"/>
              </a:spcBef>
              <a:spcAft>
                <a:spcPct val="0"/>
              </a:spcAft>
              <a:buClr>
                <a:srgbClr val="0487C9"/>
              </a:buClr>
              <a:buFont typeface="Arial" panose="020B0604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a:spcBef>
                <a:spcPct val="0"/>
              </a:spcBef>
              <a:buClrTx/>
              <a:buFontTx/>
              <a:buNone/>
            </a:pPr>
            <a:r>
              <a:rPr lang="nl-NL" altLang="en-US" sz="4000" b="1" dirty="0">
                <a:solidFill>
                  <a:srgbClr val="0487C9"/>
                </a:solidFill>
                <a:latin typeface="Futura Std Heavy" panose="020B0502020204020303" pitchFamily="34" charset="0"/>
              </a:rPr>
              <a:t>InMotion: </a:t>
            </a:r>
            <a:r>
              <a:rPr lang="nl-NL" altLang="en-US" sz="4000" dirty="0">
                <a:solidFill>
                  <a:srgbClr val="0487C9"/>
                </a:solidFill>
                <a:latin typeface="Futura Std Book" panose="020B0502020204020303" pitchFamily="34" charset="0"/>
              </a:rPr>
              <a:t>Projecten </a:t>
            </a:r>
            <a:br>
              <a:rPr dirty="0"/>
            </a:br>
            <a:r>
              <a:rPr lang="nl-NL" altLang="en-US" sz="4000" dirty="0">
                <a:solidFill>
                  <a:srgbClr val="0487C9"/>
                </a:solidFill>
                <a:latin typeface="Futura Std Book" panose="020B0502020204020303" pitchFamily="34" charset="0"/>
              </a:rPr>
              <a:t>indienen en nakijken</a:t>
            </a:r>
          </a:p>
        </p:txBody>
      </p:sp>
      <p:pic>
        <p:nvPicPr>
          <p:cNvPr id="4" name="Picture 3">
            <a:extLst>
              <a:ext uri="{FF2B5EF4-FFF2-40B4-BE49-F238E27FC236}">
                <a16:creationId xmlns:a16="http://schemas.microsoft.com/office/drawing/2014/main" id="{3D51F6FC-8231-5E43-B8CC-7D04ED75C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045" y="5604387"/>
            <a:ext cx="1854200" cy="538316"/>
          </a:xfrm>
          <a:prstGeom prst="rect">
            <a:avLst/>
          </a:prstGeom>
        </p:spPr>
      </p:pic>
    </p:spTree>
    <p:extLst>
      <p:ext uri="{BB962C8B-B14F-4D97-AF65-F5344CB8AC3E}">
        <p14:creationId xmlns:p14="http://schemas.microsoft.com/office/powerpoint/2010/main" val="422326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11" y="2456869"/>
            <a:ext cx="10972800" cy="3429000"/>
          </a:xfrm>
        </p:spPr>
        <p:txBody>
          <a:bodyPr>
            <a:normAutofit/>
          </a:bodyPr>
          <a:lstStyle/>
          <a:p>
            <a:pPr marL="0" indent="0" algn="ctr">
              <a:buNone/>
            </a:pPr>
            <a:r>
              <a:rPr lang="nl-NL" sz="8800" b="1" dirty="0">
                <a:solidFill>
                  <a:srgbClr val="0487C9"/>
                </a:solidFill>
                <a:latin typeface="Futura Std Heavy" panose="020B0502020204020303" pitchFamily="34" charset="0"/>
              </a:rPr>
              <a:t>Nakijken van proeven</a:t>
            </a:r>
          </a:p>
        </p:txBody>
      </p:sp>
    </p:spTree>
    <p:extLst>
      <p:ext uri="{BB962C8B-B14F-4D97-AF65-F5344CB8AC3E}">
        <p14:creationId xmlns:p14="http://schemas.microsoft.com/office/powerpoint/2010/main" val="114154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Nakijken van materiaal</a:t>
            </a:r>
          </a:p>
        </p:txBody>
      </p:sp>
      <p:sp>
        <p:nvSpPr>
          <p:cNvPr id="3" name="Content Placeholder 2"/>
          <p:cNvSpPr>
            <a:spLocks noGrp="1"/>
          </p:cNvSpPr>
          <p:nvPr>
            <p:ph idx="1"/>
          </p:nvPr>
        </p:nvSpPr>
        <p:spPr>
          <a:xfrm>
            <a:off x="838200" y="1825625"/>
            <a:ext cx="4491182" cy="4351338"/>
          </a:xfrm>
        </p:spPr>
        <p:txBody>
          <a:bodyPr>
            <a:normAutofit/>
          </a:bodyPr>
          <a:lstStyle/>
          <a:p>
            <a:r>
              <a:rPr lang="nl-NL" sz="2200" dirty="0">
                <a:latin typeface="Futura Std Book" panose="020B0502020204020303" pitchFamily="34" charset="0"/>
              </a:rPr>
              <a:t>U ontvangt e-mail getiteld 'kopie van bericht aan beoordelaar – proeven gereed voor nakijken – test' met een link om het materiaal na te kijken </a:t>
            </a:r>
          </a:p>
          <a:p>
            <a:pPr marL="0" indent="0">
              <a:buNone/>
            </a:pPr>
            <a:endParaRPr lang="nl-NL" sz="2200" dirty="0">
              <a:latin typeface="Futura Std Book" panose="020B0502020204020303" pitchFamily="34" charset="0"/>
            </a:endParaRPr>
          </a:p>
          <a:p>
            <a:r>
              <a:rPr lang="nl-NL" sz="2200" dirty="0">
                <a:latin typeface="Futura Std Book" panose="020B0502020204020303" pitchFamily="34" charset="0"/>
              </a:rPr>
              <a:t>Of log in op </a:t>
            </a:r>
            <a:r>
              <a:rPr lang="nl-NL" sz="2200" b="1" dirty="0">
                <a:latin typeface="Futura Std Book" panose="020B0502020204020303" pitchFamily="34" charset="0"/>
              </a:rPr>
              <a:t>inMotionnow.com</a:t>
            </a:r>
            <a:r>
              <a:rPr lang="nl-NL" sz="2200" dirty="0"/>
              <a:t> </a:t>
            </a:r>
            <a:r>
              <a:rPr lang="nl-NL" sz="2200" dirty="0">
                <a:latin typeface="Futura Std Book" panose="020B0502020204020303" pitchFamily="34" charset="0"/>
              </a:rPr>
              <a:t>en ga naar het </a:t>
            </a:r>
            <a:r>
              <a:rPr lang="nl-NL" sz="2200" b="1" dirty="0">
                <a:solidFill>
                  <a:srgbClr val="1C7EC1"/>
                </a:solidFill>
                <a:latin typeface="Futura Std Book" panose="020B0502020204020303" pitchFamily="34" charset="0"/>
              </a:rPr>
              <a:t>tabblad 'nakijken' </a:t>
            </a:r>
          </a:p>
        </p:txBody>
      </p:sp>
      <p:pic>
        <p:nvPicPr>
          <p:cNvPr id="4" name="Picture 3"/>
          <p:cNvPicPr>
            <a:picLocks noChangeAspect="1"/>
          </p:cNvPicPr>
          <p:nvPr/>
        </p:nvPicPr>
        <p:blipFill rotWithShape="1">
          <a:blip r:embed="rId2" cstate="print"/>
          <a:srcRect r="1192" b="4214"/>
          <a:stretch/>
        </p:blipFill>
        <p:spPr>
          <a:xfrm>
            <a:off x="1970770" y="5713371"/>
            <a:ext cx="1985818" cy="583912"/>
          </a:xfrm>
          <a:prstGeom prst="roundRect">
            <a:avLst/>
          </a:prstGeom>
        </p:spPr>
      </p:pic>
      <p:pic>
        <p:nvPicPr>
          <p:cNvPr id="5" name="Picture 4"/>
          <p:cNvPicPr>
            <a:picLocks noChangeAspect="1"/>
          </p:cNvPicPr>
          <p:nvPr/>
        </p:nvPicPr>
        <p:blipFill>
          <a:blip r:embed="rId3" cstate="print"/>
          <a:stretch>
            <a:fillRect/>
          </a:stretch>
        </p:blipFill>
        <p:spPr>
          <a:xfrm>
            <a:off x="5778699" y="1825625"/>
            <a:ext cx="5642119" cy="33003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1507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10" y="346541"/>
            <a:ext cx="10515600" cy="636158"/>
          </a:xfrm>
        </p:spPr>
        <p:txBody>
          <a:bodyPr/>
          <a:lstStyle/>
          <a:p>
            <a:r>
              <a:rPr lang="nl-NL" dirty="0">
                <a:latin typeface="Futura Std Heavy" panose="020B0502020204020303" pitchFamily="34" charset="0"/>
              </a:rPr>
              <a:t>Feedback leveren</a:t>
            </a:r>
          </a:p>
        </p:txBody>
      </p:sp>
      <p:pic>
        <p:nvPicPr>
          <p:cNvPr id="4" name="Content Placeholder 3"/>
          <p:cNvPicPr>
            <a:picLocks noGrp="1" noChangeAspect="1"/>
          </p:cNvPicPr>
          <p:nvPr>
            <p:ph idx="1"/>
          </p:nvPr>
        </p:nvPicPr>
        <p:blipFill>
          <a:blip r:embed="rId2" cstate="print">
            <a:alphaModFix amt="85000"/>
          </a:blip>
          <a:stretch>
            <a:fillRect/>
          </a:stretch>
        </p:blipFill>
        <p:spPr>
          <a:xfrm>
            <a:off x="838199" y="1858623"/>
            <a:ext cx="10515600" cy="4279604"/>
          </a:xfrm>
          <a:prstGeom prst="rect">
            <a:avLst/>
          </a:prstGeom>
        </p:spPr>
      </p:pic>
      <p:sp>
        <p:nvSpPr>
          <p:cNvPr id="5" name="TextBox 4"/>
          <p:cNvSpPr txBox="1"/>
          <p:nvPr/>
        </p:nvSpPr>
        <p:spPr>
          <a:xfrm>
            <a:off x="3655875" y="874507"/>
            <a:ext cx="2361601" cy="919401"/>
          </a:xfrm>
          <a:prstGeom prst="roundRect">
            <a:avLst/>
          </a:prstGeom>
          <a:solidFill>
            <a:schemeClr val="bg1"/>
          </a:solidFill>
          <a:ln w="19050">
            <a:solidFill>
              <a:srgbClr val="32C903"/>
            </a:solidFill>
          </a:ln>
        </p:spPr>
        <p:txBody>
          <a:bodyPr wrap="square" rtlCol="0">
            <a:spAutoFit/>
          </a:bodyPr>
          <a:lstStyle/>
          <a:p>
            <a:pPr algn="ctr"/>
            <a:r>
              <a:rPr lang="nl-NL" sz="1600" dirty="0">
                <a:latin typeface="Futura Std Book" panose="020B0502020204020303" pitchFamily="34" charset="0"/>
              </a:rPr>
              <a:t>Tools voor het bewerken van de proeven</a:t>
            </a:r>
          </a:p>
        </p:txBody>
      </p:sp>
      <p:cxnSp>
        <p:nvCxnSpPr>
          <p:cNvPr id="7" name="Straight Arrow Connector 6"/>
          <p:cNvCxnSpPr>
            <a:cxnSpLocks/>
          </p:cNvCxnSpPr>
          <p:nvPr/>
        </p:nvCxnSpPr>
        <p:spPr>
          <a:xfrm>
            <a:off x="4789801" y="1820168"/>
            <a:ext cx="4856" cy="55980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cxnSpLocks/>
          </p:cNvCxnSpPr>
          <p:nvPr/>
        </p:nvCxnSpPr>
        <p:spPr>
          <a:xfrm>
            <a:off x="1908889" y="1262248"/>
            <a:ext cx="0" cy="55792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cxnSpLocks/>
          </p:cNvCxnSpPr>
          <p:nvPr/>
        </p:nvCxnSpPr>
        <p:spPr>
          <a:xfrm flipV="1">
            <a:off x="2180151" y="2873203"/>
            <a:ext cx="0" cy="88057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cxnSpLocks/>
          </p:cNvCxnSpPr>
          <p:nvPr/>
        </p:nvCxnSpPr>
        <p:spPr>
          <a:xfrm>
            <a:off x="11122601" y="1453622"/>
            <a:ext cx="0" cy="185563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cxnSpLocks/>
          </p:cNvCxnSpPr>
          <p:nvPr/>
        </p:nvCxnSpPr>
        <p:spPr>
          <a:xfrm flipV="1">
            <a:off x="6955388" y="3679489"/>
            <a:ext cx="1463931" cy="1026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9733547" y="948280"/>
            <a:ext cx="2296528" cy="919401"/>
          </a:xfrm>
          <a:prstGeom prst="roundRect">
            <a:avLst/>
          </a:prstGeom>
          <a:solidFill>
            <a:schemeClr val="bg1"/>
          </a:solidFill>
          <a:ln w="19050">
            <a:solidFill>
              <a:srgbClr val="32C903"/>
            </a:solidFill>
          </a:ln>
        </p:spPr>
        <p:txBody>
          <a:bodyPr wrap="square" rtlCol="0">
            <a:spAutoFit/>
          </a:bodyPr>
          <a:lstStyle/>
          <a:p>
            <a:pPr algn="ctr"/>
            <a:r>
              <a:rPr lang="nl-NL" sz="1600" dirty="0">
                <a:latin typeface="Futura Std Book" panose="020B0502020204020303" pitchFamily="34" charset="0"/>
              </a:rPr>
              <a:t>Wie verzorgt samen met u de beoordeling</a:t>
            </a:r>
          </a:p>
        </p:txBody>
      </p:sp>
      <p:sp>
        <p:nvSpPr>
          <p:cNvPr id="27" name="TextBox 26"/>
          <p:cNvSpPr txBox="1"/>
          <p:nvPr/>
        </p:nvSpPr>
        <p:spPr>
          <a:xfrm>
            <a:off x="8516982" y="4550292"/>
            <a:ext cx="2732543" cy="919401"/>
          </a:xfrm>
          <a:prstGeom prst="roundRect">
            <a:avLst/>
          </a:prstGeom>
          <a:solidFill>
            <a:schemeClr val="bg1"/>
          </a:solidFill>
          <a:ln w="19050">
            <a:solidFill>
              <a:srgbClr val="32C903"/>
            </a:solidFill>
          </a:ln>
        </p:spPr>
        <p:txBody>
          <a:bodyPr wrap="square" rtlCol="0">
            <a:spAutoFit/>
          </a:bodyPr>
          <a:lstStyle/>
          <a:p>
            <a:pPr algn="ctr"/>
            <a:r>
              <a:rPr lang="nl-NL" sz="1600" dirty="0">
                <a:latin typeface="Futura Std Book" panose="020B0502020204020303" pitchFamily="34" charset="0"/>
              </a:rPr>
              <a:t>Opmerkingen en aanpassingen worden hier weergegeven</a:t>
            </a:r>
          </a:p>
        </p:txBody>
      </p:sp>
      <p:cxnSp>
        <p:nvCxnSpPr>
          <p:cNvPr id="29" name="Straight Arrow Connector 28"/>
          <p:cNvCxnSpPr>
            <a:cxnSpLocks/>
          </p:cNvCxnSpPr>
          <p:nvPr/>
        </p:nvCxnSpPr>
        <p:spPr>
          <a:xfrm>
            <a:off x="7830718" y="1296300"/>
            <a:ext cx="0" cy="108367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cxnSpLocks/>
          </p:cNvCxnSpPr>
          <p:nvPr/>
        </p:nvCxnSpPr>
        <p:spPr>
          <a:xfrm flipV="1">
            <a:off x="9240750" y="5748441"/>
            <a:ext cx="1348871" cy="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cxnSpLocks/>
          </p:cNvCxnSpPr>
          <p:nvPr/>
        </p:nvCxnSpPr>
        <p:spPr>
          <a:xfrm flipH="1">
            <a:off x="2410101" y="2190434"/>
            <a:ext cx="612626"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81A9F7FD-840D-1447-A41D-4A386D73D6D6}"/>
              </a:ext>
            </a:extLst>
          </p:cNvPr>
          <p:cNvSpPr/>
          <p:nvPr/>
        </p:nvSpPr>
        <p:spPr>
          <a:xfrm>
            <a:off x="7550747" y="247556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6577594" y="1053918"/>
            <a:ext cx="2652648" cy="646986"/>
          </a:xfrm>
          <a:prstGeom prst="roundRect">
            <a:avLst/>
          </a:prstGeom>
          <a:solidFill>
            <a:schemeClr val="bg1"/>
          </a:solidFill>
          <a:ln w="19050">
            <a:solidFill>
              <a:srgbClr val="32C903"/>
            </a:solidFill>
          </a:ln>
        </p:spPr>
        <p:txBody>
          <a:bodyPr wrap="square" rtlCol="0">
            <a:spAutoFit/>
          </a:bodyPr>
          <a:lstStyle/>
          <a:p>
            <a:pPr algn="ctr"/>
            <a:r>
              <a:rPr lang="nl-NL" sz="1600" dirty="0">
                <a:latin typeface="Futura Std Book" panose="020B0502020204020303" pitchFamily="34" charset="0"/>
              </a:rPr>
              <a:t>Opmerkingen niet meer tonen</a:t>
            </a:r>
          </a:p>
        </p:txBody>
      </p:sp>
      <p:sp>
        <p:nvSpPr>
          <p:cNvPr id="30" name="Oval 29">
            <a:extLst>
              <a:ext uri="{FF2B5EF4-FFF2-40B4-BE49-F238E27FC236}">
                <a16:creationId xmlns:a16="http://schemas.microsoft.com/office/drawing/2014/main" id="{C2F7299C-EA98-B44E-9386-CC331BF10949}"/>
              </a:ext>
            </a:extLst>
          </p:cNvPr>
          <p:cNvSpPr/>
          <p:nvPr/>
        </p:nvSpPr>
        <p:spPr>
          <a:xfrm>
            <a:off x="10842630" y="3387112"/>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6955388" y="5561700"/>
            <a:ext cx="2274854" cy="374571"/>
          </a:xfrm>
          <a:prstGeom prst="roundRect">
            <a:avLst/>
          </a:prstGeom>
          <a:solidFill>
            <a:schemeClr val="bg1"/>
          </a:solidFill>
          <a:ln w="19050">
            <a:solidFill>
              <a:srgbClr val="32C903"/>
            </a:solidFill>
          </a:ln>
        </p:spPr>
        <p:txBody>
          <a:bodyPr wrap="square" rtlCol="0">
            <a:spAutoFit/>
          </a:bodyPr>
          <a:lstStyle/>
          <a:p>
            <a:pPr algn="ctr"/>
            <a:r>
              <a:rPr lang="nl-NL" sz="1600" dirty="0">
                <a:latin typeface="Futura Std Book" panose="020B0502020204020303" pitchFamily="34" charset="0"/>
              </a:rPr>
              <a:t>Opmerking toevoegen</a:t>
            </a:r>
          </a:p>
        </p:txBody>
      </p:sp>
      <p:sp>
        <p:nvSpPr>
          <p:cNvPr id="24" name="TextBox 23"/>
          <p:cNvSpPr txBox="1"/>
          <p:nvPr/>
        </p:nvSpPr>
        <p:spPr>
          <a:xfrm>
            <a:off x="6017476" y="3337982"/>
            <a:ext cx="1813241" cy="510778"/>
          </a:xfrm>
          <a:prstGeom prst="roundRect">
            <a:avLst/>
          </a:prstGeom>
          <a:solidFill>
            <a:schemeClr val="bg1"/>
          </a:solidFill>
          <a:ln w="19050">
            <a:solidFill>
              <a:srgbClr val="32C903"/>
            </a:solidFill>
          </a:ln>
        </p:spPr>
        <p:txBody>
          <a:bodyPr wrap="square" rtlCol="0">
            <a:spAutoFit/>
          </a:bodyPr>
          <a:lstStyle/>
          <a:p>
            <a:pPr algn="ctr"/>
            <a:r>
              <a:rPr lang="nl-NL" sz="1200" dirty="0">
                <a:latin typeface="Futura Std Book" panose="020B0502020204020303" pitchFamily="34" charset="0"/>
              </a:rPr>
              <a:t>Kies per bladzijde een goedkeuringsstatus</a:t>
            </a:r>
          </a:p>
        </p:txBody>
      </p:sp>
      <p:sp>
        <p:nvSpPr>
          <p:cNvPr id="35" name="TextBox 34"/>
          <p:cNvSpPr txBox="1"/>
          <p:nvPr/>
        </p:nvSpPr>
        <p:spPr>
          <a:xfrm>
            <a:off x="2956685" y="2005768"/>
            <a:ext cx="966042" cy="374571"/>
          </a:xfrm>
          <a:prstGeom prst="roundRect">
            <a:avLst/>
          </a:prstGeom>
          <a:solidFill>
            <a:schemeClr val="bg1"/>
          </a:solidFill>
          <a:ln w="19050">
            <a:solidFill>
              <a:srgbClr val="32C903"/>
            </a:solidFill>
          </a:ln>
        </p:spPr>
        <p:txBody>
          <a:bodyPr wrap="none" rtlCol="0">
            <a:spAutoFit/>
          </a:bodyPr>
          <a:lstStyle/>
          <a:p>
            <a:pPr algn="ctr"/>
            <a:r>
              <a:rPr lang="nl-NL" sz="1600" dirty="0">
                <a:latin typeface="Futura Std Book" panose="020B0502020204020303" pitchFamily="34" charset="0"/>
              </a:rPr>
              <a:t>Versies</a:t>
            </a:r>
          </a:p>
        </p:txBody>
      </p:sp>
      <p:sp>
        <p:nvSpPr>
          <p:cNvPr id="37" name="Oval 36">
            <a:extLst>
              <a:ext uri="{FF2B5EF4-FFF2-40B4-BE49-F238E27FC236}">
                <a16:creationId xmlns:a16="http://schemas.microsoft.com/office/drawing/2014/main" id="{6A9031AA-A3AF-784D-A977-1D09AD5F14BB}"/>
              </a:ext>
            </a:extLst>
          </p:cNvPr>
          <p:cNvSpPr/>
          <p:nvPr/>
        </p:nvSpPr>
        <p:spPr>
          <a:xfrm>
            <a:off x="1620209" y="188338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48917" y="1079051"/>
            <a:ext cx="2982802" cy="374571"/>
          </a:xfrm>
          <a:prstGeom prst="roundRect">
            <a:avLst/>
          </a:prstGeom>
          <a:solidFill>
            <a:schemeClr val="bg1"/>
          </a:solidFill>
          <a:ln w="19050">
            <a:solidFill>
              <a:srgbClr val="32C903"/>
            </a:solidFill>
          </a:ln>
        </p:spPr>
        <p:txBody>
          <a:bodyPr wrap="square" rtlCol="0">
            <a:spAutoFit/>
          </a:bodyPr>
          <a:lstStyle/>
          <a:p>
            <a:pPr algn="ctr"/>
            <a:r>
              <a:rPr lang="nl-NL" sz="1600" dirty="0">
                <a:latin typeface="Futura Std Book" panose="020B0502020204020303" pitchFamily="34" charset="0"/>
              </a:rPr>
              <a:t>Bericht van de ontwerper</a:t>
            </a:r>
          </a:p>
        </p:txBody>
      </p:sp>
      <p:sp>
        <p:nvSpPr>
          <p:cNvPr id="39" name="Oval 38">
            <a:extLst>
              <a:ext uri="{FF2B5EF4-FFF2-40B4-BE49-F238E27FC236}">
                <a16:creationId xmlns:a16="http://schemas.microsoft.com/office/drawing/2014/main" id="{C03F7E3A-CB47-1B4B-A41D-4426BC8FF656}"/>
              </a:ext>
            </a:extLst>
          </p:cNvPr>
          <p:cNvSpPr/>
          <p:nvPr/>
        </p:nvSpPr>
        <p:spPr>
          <a:xfrm>
            <a:off x="759706" y="1861484"/>
            <a:ext cx="55994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p:cNvCxnSpPr>
            <a:cxnSpLocks/>
          </p:cNvCxnSpPr>
          <p:nvPr/>
        </p:nvCxnSpPr>
        <p:spPr>
          <a:xfrm flipV="1">
            <a:off x="712651" y="2245697"/>
            <a:ext cx="327026" cy="789809"/>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48918" y="2973847"/>
            <a:ext cx="1600036" cy="646986"/>
          </a:xfrm>
          <a:prstGeom prst="roundRect">
            <a:avLst/>
          </a:prstGeom>
          <a:solidFill>
            <a:schemeClr val="bg1"/>
          </a:solidFill>
          <a:ln w="19050">
            <a:solidFill>
              <a:srgbClr val="32C903"/>
            </a:solidFill>
          </a:ln>
        </p:spPr>
        <p:txBody>
          <a:bodyPr wrap="square" rtlCol="0">
            <a:spAutoFit/>
          </a:bodyPr>
          <a:lstStyle/>
          <a:p>
            <a:pPr algn="ctr"/>
            <a:r>
              <a:rPr lang="nl-NL" sz="1600" dirty="0">
                <a:latin typeface="Futura Std Book" panose="020B0502020204020303" pitchFamily="34" charset="0"/>
              </a:rPr>
              <a:t>Rapport</a:t>
            </a:r>
          </a:p>
          <a:p>
            <a:pPr algn="ctr"/>
            <a:r>
              <a:rPr lang="nl-NL" sz="1600" dirty="0">
                <a:latin typeface="Futura Std Book" panose="020B0502020204020303" pitchFamily="34" charset="0"/>
              </a:rPr>
              <a:t>downloaden</a:t>
            </a:r>
          </a:p>
        </p:txBody>
      </p:sp>
      <p:sp>
        <p:nvSpPr>
          <p:cNvPr id="17" name="TextBox 16"/>
          <p:cNvSpPr txBox="1"/>
          <p:nvPr/>
        </p:nvSpPr>
        <p:spPr>
          <a:xfrm>
            <a:off x="1287002" y="3707020"/>
            <a:ext cx="1786298" cy="374571"/>
          </a:xfrm>
          <a:prstGeom prst="roundRect">
            <a:avLst/>
          </a:prstGeom>
          <a:solidFill>
            <a:schemeClr val="bg1"/>
          </a:solidFill>
          <a:ln w="19050">
            <a:solidFill>
              <a:srgbClr val="32C903"/>
            </a:solidFill>
          </a:ln>
        </p:spPr>
        <p:txBody>
          <a:bodyPr wrap="none" rtlCol="0">
            <a:spAutoFit/>
          </a:bodyPr>
          <a:lstStyle/>
          <a:p>
            <a:pPr algn="ctr"/>
            <a:r>
              <a:rPr lang="nl-NL" sz="1600" dirty="0">
                <a:latin typeface="Futura Std Book" panose="020B0502020204020303" pitchFamily="34" charset="0"/>
              </a:rPr>
              <a:t>Aantal pagina's</a:t>
            </a:r>
          </a:p>
        </p:txBody>
      </p:sp>
      <p:sp>
        <p:nvSpPr>
          <p:cNvPr id="43" name="Oval 42">
            <a:extLst>
              <a:ext uri="{FF2B5EF4-FFF2-40B4-BE49-F238E27FC236}">
                <a16:creationId xmlns:a16="http://schemas.microsoft.com/office/drawing/2014/main" id="{5B51B636-9F0C-2D44-9A60-8D6A5B7010F8}"/>
              </a:ext>
            </a:extLst>
          </p:cNvPr>
          <p:cNvSpPr/>
          <p:nvPr/>
        </p:nvSpPr>
        <p:spPr>
          <a:xfrm>
            <a:off x="3179043" y="2449441"/>
            <a:ext cx="3226372" cy="559942"/>
          </a:xfrm>
          <a:prstGeom prst="ellipse">
            <a:avLst/>
          </a:prstGeom>
          <a:noFill/>
          <a:ln w="28575">
            <a:solidFill>
              <a:srgbClr val="32C90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786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Wat zet ik in een beoordeling?</a:t>
            </a:r>
          </a:p>
        </p:txBody>
      </p:sp>
      <p:sp>
        <p:nvSpPr>
          <p:cNvPr id="3" name="Content Placeholder 2"/>
          <p:cNvSpPr>
            <a:spLocks noGrp="1"/>
          </p:cNvSpPr>
          <p:nvPr>
            <p:ph idx="1"/>
          </p:nvPr>
        </p:nvSpPr>
        <p:spPr/>
        <p:txBody>
          <a:bodyPr/>
          <a:lstStyle/>
          <a:p>
            <a:r>
              <a:rPr lang="nl-NL" dirty="0">
                <a:latin typeface="Futura Std Book" panose="020B0502020204020303" pitchFamily="34" charset="0"/>
              </a:rPr>
              <a:t>Specifieke opmerkingen en aanpassingen. </a:t>
            </a:r>
          </a:p>
          <a:p>
            <a:r>
              <a:rPr lang="nl-NL" dirty="0">
                <a:latin typeface="Futura Std Book" panose="020B0502020204020303" pitchFamily="34" charset="0"/>
              </a:rPr>
              <a:t>Geen vragen stellen</a:t>
            </a:r>
          </a:p>
          <a:p>
            <a:r>
              <a:rPr lang="nl-NL" dirty="0">
                <a:latin typeface="Futura Std Book" panose="020B0502020204020303" pitchFamily="34" charset="0"/>
              </a:rPr>
              <a:t>Upload een nieuw word-document als bijlage als u veel opmerkingen en aanpassingen hebt</a:t>
            </a:r>
          </a:p>
          <a:p>
            <a:r>
              <a:rPr lang="nl-NL" dirty="0">
                <a:latin typeface="Futura Std Book" panose="020B0502020204020303" pitchFamily="34" charset="0"/>
              </a:rPr>
              <a:t>Voeg desgewenst een nieuwe afbeelding toe aan de beoordeling</a:t>
            </a:r>
          </a:p>
        </p:txBody>
      </p:sp>
    </p:spTree>
    <p:extLst>
      <p:ext uri="{BB962C8B-B14F-4D97-AF65-F5344CB8AC3E}">
        <p14:creationId xmlns:p14="http://schemas.microsoft.com/office/powerpoint/2010/main" val="25983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Goedkeuringsstatus</a:t>
            </a:r>
          </a:p>
        </p:txBody>
      </p:sp>
      <p:sp>
        <p:nvSpPr>
          <p:cNvPr id="5" name="4 Rectángulo"/>
          <p:cNvSpPr/>
          <p:nvPr/>
        </p:nvSpPr>
        <p:spPr>
          <a:xfrm>
            <a:off x="630937" y="2510002"/>
            <a:ext cx="10882190" cy="1323439"/>
          </a:xfrm>
          <a:prstGeom prst="rect">
            <a:avLst/>
          </a:prstGeom>
        </p:spPr>
        <p:txBody>
          <a:bodyPr wrap="square">
            <a:spAutoFit/>
          </a:bodyPr>
          <a:lstStyle/>
          <a:p>
            <a:pPr>
              <a:spcAft>
                <a:spcPts val="2400"/>
              </a:spcAft>
            </a:pPr>
            <a:r>
              <a:rPr lang="nl-NL" sz="1500" b="1" dirty="0"/>
              <a:t>Ongewijzigd goedgekeurd </a:t>
            </a:r>
            <a:r>
              <a:rPr lang="nl-NL" sz="1500" dirty="0"/>
              <a:t>– Er zijn geen aanpassingen nodig.</a:t>
            </a:r>
          </a:p>
          <a:p>
            <a:pPr>
              <a:lnSpc>
                <a:spcPct val="150000"/>
              </a:lnSpc>
              <a:spcAft>
                <a:spcPts val="600"/>
              </a:spcAft>
            </a:pPr>
            <a:r>
              <a:rPr lang="nl-NL" sz="1500" b="1" dirty="0"/>
              <a:t>Goedgekeurd met aanpassingen </a:t>
            </a:r>
            <a:r>
              <a:rPr lang="nl-NL" sz="1500" dirty="0"/>
              <a:t>– De aangegeven aanpassingen moeten worden doorgevoerd, maar de beoordelaar hoeft daarna de proeven niet meer te krijgen. Het materiaal is goedgekeurd onder voorbehoud van de aangegeven wijzigingen.</a:t>
            </a:r>
          </a:p>
        </p:txBody>
      </p:sp>
    </p:spTree>
    <p:extLst>
      <p:ext uri="{BB962C8B-B14F-4D97-AF65-F5344CB8AC3E}">
        <p14:creationId xmlns:p14="http://schemas.microsoft.com/office/powerpoint/2010/main" val="202738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nl-NL" sz="4400" dirty="0">
                <a:latin typeface="Futura Std Heavy" panose="020B0502020204020303" pitchFamily="34" charset="0"/>
              </a:rPr>
              <a:t>Goedkeuringsstatus - vervolg</a:t>
            </a:r>
          </a:p>
        </p:txBody>
      </p:sp>
      <p:sp>
        <p:nvSpPr>
          <p:cNvPr id="6" name="5 Rectángulo"/>
          <p:cNvSpPr/>
          <p:nvPr/>
        </p:nvSpPr>
        <p:spPr>
          <a:xfrm>
            <a:off x="457199" y="2302336"/>
            <a:ext cx="10875819" cy="2785378"/>
          </a:xfrm>
          <a:prstGeom prst="rect">
            <a:avLst/>
          </a:prstGeom>
        </p:spPr>
        <p:txBody>
          <a:bodyPr wrap="square">
            <a:spAutoFit/>
          </a:bodyPr>
          <a:lstStyle/>
          <a:p>
            <a:pPr>
              <a:lnSpc>
                <a:spcPct val="150000"/>
              </a:lnSpc>
              <a:spcBef>
                <a:spcPts val="1200"/>
              </a:spcBef>
              <a:spcAft>
                <a:spcPts val="1200"/>
              </a:spcAft>
            </a:pPr>
            <a:r>
              <a:rPr lang="nl-NL" sz="1500" b="1" dirty="0"/>
              <a:t>Aanpassen en opnieuw opsturen </a:t>
            </a:r>
            <a:r>
              <a:rPr lang="nl-NL" sz="1500" dirty="0"/>
              <a:t>– De beoordelaar vraagt de ontwerper de aangegeven wijzigingen door te voeren en het materiaal nogmaals op te sturen ter beoordeling.</a:t>
            </a:r>
          </a:p>
          <a:p>
            <a:pPr>
              <a:lnSpc>
                <a:spcPct val="150000"/>
              </a:lnSpc>
              <a:spcBef>
                <a:spcPts val="1200"/>
              </a:spcBef>
              <a:spcAft>
                <a:spcPts val="1200"/>
              </a:spcAft>
            </a:pPr>
            <a:r>
              <a:rPr lang="nl-NL" sz="1500" b="1" dirty="0"/>
              <a:t>Contact opnemen </a:t>
            </a:r>
            <a:r>
              <a:rPr lang="nl-NL" sz="1500" dirty="0"/>
              <a:t>– De beoordelaar vraagt de ontwerper buiten het systeem om contact op te nemen om de wijzigingen uitgebreider te bespreken. Het kan dan bijvoorbeeld gaan om algemene wijzigingen, wijzigingen die moeilijk te omschrijven zijn of ingrijpende wijzigingen waarbij het materiaal helemaal moet worden herzien.</a:t>
            </a:r>
          </a:p>
          <a:p>
            <a:pPr>
              <a:lnSpc>
                <a:spcPct val="150000"/>
              </a:lnSpc>
              <a:spcBef>
                <a:spcPts val="1200"/>
              </a:spcBef>
              <a:spcAft>
                <a:spcPts val="1200"/>
              </a:spcAft>
            </a:pPr>
            <a:r>
              <a:rPr lang="nl-NL" sz="1500" b="1" dirty="0"/>
              <a:t>Niet relevant </a:t>
            </a:r>
            <a:r>
              <a:rPr lang="nl-NL" sz="1500" dirty="0"/>
              <a:t>– Voor de betreffende pagina zijn geen opmerkingen van de beoordelaar nodig en/of de inbreng van de beoordelaar is niet van toepassing op het onderwerp van de betreffende pagina. Dit kan het geval zijn bij een proef die uit meerdere pagina's bestaat, waarbij verschillende groepen beoordelaars feedback geven.</a:t>
            </a:r>
          </a:p>
        </p:txBody>
      </p:sp>
    </p:spTree>
    <p:extLst>
      <p:ext uri="{BB962C8B-B14F-4D97-AF65-F5344CB8AC3E}">
        <p14:creationId xmlns:p14="http://schemas.microsoft.com/office/powerpoint/2010/main" val="303894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8747"/>
            <a:ext cx="10972800" cy="1066800"/>
          </a:xfrm>
        </p:spPr>
        <p:txBody>
          <a:bodyPr/>
          <a:lstStyle/>
          <a:p>
            <a:r>
              <a:rPr lang="nl-NL" sz="4400" dirty="0">
                <a:latin typeface="Futura Std Heavy" panose="020B0502020204020303" pitchFamily="34" charset="0"/>
              </a:rPr>
              <a:t>Beoordeling opsturen</a:t>
            </a:r>
          </a:p>
        </p:txBody>
      </p:sp>
      <p:pic>
        <p:nvPicPr>
          <p:cNvPr id="4" name="Content Placeholder 3"/>
          <p:cNvPicPr>
            <a:picLocks noGrp="1" noChangeAspect="1"/>
          </p:cNvPicPr>
          <p:nvPr>
            <p:ph idx="1"/>
          </p:nvPr>
        </p:nvPicPr>
        <p:blipFill>
          <a:blip r:embed="rId2" cstate="print"/>
          <a:stretch>
            <a:fillRect/>
          </a:stretch>
        </p:blipFill>
        <p:spPr>
          <a:xfrm>
            <a:off x="838200" y="2948998"/>
            <a:ext cx="10515600" cy="3075730"/>
          </a:xfrm>
          <a:prstGeom prst="rect">
            <a:avLst/>
          </a:prstGeom>
        </p:spPr>
      </p:pic>
      <p:sp>
        <p:nvSpPr>
          <p:cNvPr id="5" name="TextBox 4"/>
          <p:cNvSpPr txBox="1"/>
          <p:nvPr/>
        </p:nvSpPr>
        <p:spPr>
          <a:xfrm>
            <a:off x="2499361" y="1675055"/>
            <a:ext cx="7323909" cy="707886"/>
          </a:xfrm>
          <a:prstGeom prst="rect">
            <a:avLst/>
          </a:prstGeom>
          <a:noFill/>
        </p:spPr>
        <p:txBody>
          <a:bodyPr wrap="square" rtlCol="0">
            <a:spAutoFit/>
          </a:bodyPr>
          <a:lstStyle/>
          <a:p>
            <a:pPr algn="ctr">
              <a:buClr>
                <a:srgbClr val="1C7EC1"/>
              </a:buClr>
            </a:pPr>
            <a:r>
              <a:rPr lang="nl-NL" sz="2000" dirty="0">
                <a:solidFill>
                  <a:srgbClr val="1C7EC1"/>
                </a:solidFill>
                <a:latin typeface="Futura Std Book" panose="020B0502020204020303" pitchFamily="34" charset="0"/>
              </a:rPr>
              <a:t>Als voor elke pagina een goedkeuringsstatus is geselecteerd, verschijnt rechts boven in het venster een groene knop om de beoordeling op te sturen</a:t>
            </a:r>
          </a:p>
        </p:txBody>
      </p:sp>
      <p:cxnSp>
        <p:nvCxnSpPr>
          <p:cNvPr id="6" name="Straight Arrow Connector 5"/>
          <p:cNvCxnSpPr>
            <a:cxnSpLocks/>
          </p:cNvCxnSpPr>
          <p:nvPr/>
        </p:nvCxnSpPr>
        <p:spPr>
          <a:xfrm>
            <a:off x="9628742" y="2028998"/>
            <a:ext cx="769292" cy="81870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101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Beoordelingen</a:t>
            </a:r>
          </a:p>
        </p:txBody>
      </p:sp>
      <p:sp>
        <p:nvSpPr>
          <p:cNvPr id="3" name="Content Placeholder 2"/>
          <p:cNvSpPr>
            <a:spLocks noGrp="1"/>
          </p:cNvSpPr>
          <p:nvPr>
            <p:ph idx="1"/>
          </p:nvPr>
        </p:nvSpPr>
        <p:spPr>
          <a:xfrm>
            <a:off x="479856" y="1762849"/>
            <a:ext cx="5486401" cy="4575175"/>
          </a:xfrm>
        </p:spPr>
        <p:txBody>
          <a:bodyPr>
            <a:normAutofit fontScale="85000" lnSpcReduction="10000"/>
          </a:bodyPr>
          <a:lstStyle/>
          <a:p>
            <a:r>
              <a:rPr lang="nl-NL" dirty="0">
                <a:latin typeface="Futura Std Book" panose="020B0502020204020303" pitchFamily="34" charset="0"/>
              </a:rPr>
              <a:t>Als uw beoordeling nog open staat, heeft hij een groene cirkel. Dit betekent dat u de beoordeling nog niet hebt opgestuurd.</a:t>
            </a:r>
          </a:p>
          <a:p>
            <a:endParaRPr lang="nl-NL" dirty="0">
              <a:latin typeface="Futura Std Book" panose="020B0502020204020303" pitchFamily="34" charset="0"/>
            </a:endParaRPr>
          </a:p>
          <a:p>
            <a:r>
              <a:rPr lang="nl-NL" dirty="0">
                <a:latin typeface="Futura Std Book" panose="020B0502020204020303" pitchFamily="34" charset="0"/>
              </a:rPr>
              <a:t>Als uw beoordeling is opgestuurd, maar de proef nog open staat voor iemand anders, is de cirkel groen en rood.</a:t>
            </a:r>
          </a:p>
          <a:p>
            <a:endParaRPr lang="nl-NL" dirty="0">
              <a:latin typeface="Futura Std Book" panose="020B0502020204020303" pitchFamily="34" charset="0"/>
            </a:endParaRPr>
          </a:p>
          <a:p>
            <a:r>
              <a:rPr lang="nl-NL" dirty="0">
                <a:latin typeface="Futura Std Book" panose="020B0502020204020303" pitchFamily="34" charset="0"/>
              </a:rPr>
              <a:t>Als iedereen de proef heeft beoordeeld en het materiaal is goedgekeurd met aanpassingen, is de cirkel rood.</a:t>
            </a:r>
          </a:p>
          <a:p>
            <a:endParaRPr lang="nl-NL" dirty="0">
              <a:latin typeface="Futura Std Book" panose="020B0502020204020303" pitchFamily="34" charset="0"/>
            </a:endParaRPr>
          </a:p>
          <a:p>
            <a:r>
              <a:rPr lang="nl-NL" dirty="0">
                <a:latin typeface="Futura Std Book" panose="020B0502020204020303" pitchFamily="34" charset="0"/>
              </a:rPr>
              <a:t>Als iedereen de proef ongewijzigd heeft goedgekeurd is de cirkel rood.</a:t>
            </a:r>
          </a:p>
          <a:p>
            <a:endParaRPr lang="nl-NL" dirty="0">
              <a:latin typeface="Futura Std Book" panose="020B0502020204020303" pitchFamily="34" charset="0"/>
            </a:endParaRPr>
          </a:p>
          <a:p>
            <a:endParaRPr lang="nl-NL" dirty="0">
              <a:latin typeface="Futura Std Book" panose="020B0502020204020303" pitchFamily="34" charset="0"/>
            </a:endParaRPr>
          </a:p>
        </p:txBody>
      </p:sp>
      <p:pic>
        <p:nvPicPr>
          <p:cNvPr id="4" name="Picture 3"/>
          <p:cNvPicPr>
            <a:picLocks noChangeAspect="1"/>
          </p:cNvPicPr>
          <p:nvPr/>
        </p:nvPicPr>
        <p:blipFill rotWithShape="1">
          <a:blip r:embed="rId2" cstate="print"/>
          <a:srcRect t="48687" r="3007"/>
          <a:stretch/>
        </p:blipFill>
        <p:spPr>
          <a:xfrm>
            <a:off x="6096000" y="1580862"/>
            <a:ext cx="2411268" cy="1173018"/>
          </a:xfrm>
          <a:prstGeom prst="rect">
            <a:avLst/>
          </a:prstGeom>
        </p:spPr>
      </p:pic>
      <p:pic>
        <p:nvPicPr>
          <p:cNvPr id="5" name="Picture 4"/>
          <p:cNvPicPr>
            <a:picLocks noChangeAspect="1"/>
          </p:cNvPicPr>
          <p:nvPr/>
        </p:nvPicPr>
        <p:blipFill rotWithShape="1">
          <a:blip r:embed="rId3" cstate="print"/>
          <a:srcRect t="46395" r="2391"/>
          <a:stretch/>
        </p:blipFill>
        <p:spPr>
          <a:xfrm>
            <a:off x="6355485" y="2666289"/>
            <a:ext cx="2686916" cy="1184564"/>
          </a:xfrm>
          <a:prstGeom prst="rect">
            <a:avLst/>
          </a:prstGeom>
        </p:spPr>
      </p:pic>
      <p:pic>
        <p:nvPicPr>
          <p:cNvPr id="6" name="Picture 5"/>
          <p:cNvPicPr>
            <a:picLocks noChangeAspect="1"/>
          </p:cNvPicPr>
          <p:nvPr/>
        </p:nvPicPr>
        <p:blipFill>
          <a:blip r:embed="rId4" cstate="print"/>
          <a:stretch>
            <a:fillRect/>
          </a:stretch>
        </p:blipFill>
        <p:spPr>
          <a:xfrm>
            <a:off x="6420571" y="5172367"/>
            <a:ext cx="3609975" cy="1171575"/>
          </a:xfrm>
          <a:prstGeom prst="rect">
            <a:avLst/>
          </a:prstGeom>
        </p:spPr>
      </p:pic>
      <p:pic>
        <p:nvPicPr>
          <p:cNvPr id="7" name="Picture 6"/>
          <p:cNvPicPr>
            <a:picLocks noChangeAspect="1"/>
          </p:cNvPicPr>
          <p:nvPr/>
        </p:nvPicPr>
        <p:blipFill rotWithShape="1">
          <a:blip r:embed="rId5" cstate="print"/>
          <a:srcRect t="16612" r="1989"/>
          <a:stretch/>
        </p:blipFill>
        <p:spPr>
          <a:xfrm>
            <a:off x="6420571" y="4050437"/>
            <a:ext cx="3185247" cy="1121930"/>
          </a:xfrm>
          <a:prstGeom prst="rect">
            <a:avLst/>
          </a:prstGeom>
        </p:spPr>
      </p:pic>
    </p:spTree>
    <p:extLst>
      <p:ext uri="{BB962C8B-B14F-4D97-AF65-F5344CB8AC3E}">
        <p14:creationId xmlns:p14="http://schemas.microsoft.com/office/powerpoint/2010/main" val="77503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29" y="2605603"/>
            <a:ext cx="10515600" cy="1325563"/>
          </a:xfrm>
        </p:spPr>
        <p:txBody>
          <a:bodyPr>
            <a:normAutofit/>
          </a:bodyPr>
          <a:lstStyle/>
          <a:p>
            <a:pPr algn="ctr"/>
            <a:r>
              <a:rPr lang="nl-NL" sz="8000" dirty="0">
                <a:latin typeface="Futura Std Book" panose="020B0502020204020303" pitchFamily="34" charset="0"/>
              </a:rPr>
              <a:t>Vragen?</a:t>
            </a:r>
          </a:p>
        </p:txBody>
      </p:sp>
    </p:spTree>
    <p:extLst>
      <p:ext uri="{BB962C8B-B14F-4D97-AF65-F5344CB8AC3E}">
        <p14:creationId xmlns:p14="http://schemas.microsoft.com/office/powerpoint/2010/main" val="377482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180" y="768275"/>
            <a:ext cx="10445488" cy="707886"/>
          </a:xfrm>
          <a:prstGeom prst="rect">
            <a:avLst/>
          </a:prstGeom>
          <a:noFill/>
        </p:spPr>
        <p:txBody>
          <a:bodyPr wrap="none" rtlCol="0">
            <a:spAutoFit/>
          </a:bodyPr>
          <a:lstStyle/>
          <a:p>
            <a:r>
              <a:rPr lang="nl-NL" sz="4000" b="1" dirty="0">
                <a:solidFill>
                  <a:srgbClr val="0487C9"/>
                </a:solidFill>
                <a:latin typeface="Futura Std Heavy" panose="020B0502020204020303" pitchFamily="34" charset="0"/>
              </a:rPr>
              <a:t>InMotion: </a:t>
            </a:r>
            <a:r>
              <a:rPr lang="nl-NL" sz="4000" dirty="0">
                <a:solidFill>
                  <a:srgbClr val="0487C9"/>
                </a:solidFill>
                <a:latin typeface="Futura Std Book" panose="020B0502020204020303" pitchFamily="34" charset="0"/>
              </a:rPr>
              <a:t>Een project opzetten en nakijken</a:t>
            </a:r>
          </a:p>
        </p:txBody>
      </p:sp>
      <p:pic>
        <p:nvPicPr>
          <p:cNvPr id="4" name="Picture 3"/>
          <p:cNvPicPr>
            <a:picLocks noChangeAspect="1"/>
          </p:cNvPicPr>
          <p:nvPr/>
        </p:nvPicPr>
        <p:blipFill rotWithShape="1">
          <a:blip r:embed="rId2" cstate="print">
            <a:alphaModFix/>
          </a:blip>
          <a:srcRect l="2384" t="29894" r="1131" b="2242"/>
          <a:stretch/>
        </p:blipFill>
        <p:spPr>
          <a:xfrm>
            <a:off x="1339966" y="2177148"/>
            <a:ext cx="4076765" cy="3025138"/>
          </a:xfrm>
          <a:prstGeom prst="rect">
            <a:avLst/>
          </a:prstGeom>
        </p:spPr>
      </p:pic>
      <p:sp>
        <p:nvSpPr>
          <p:cNvPr id="2" name="Rounded Rectangle 1">
            <a:extLst>
              <a:ext uri="{FF2B5EF4-FFF2-40B4-BE49-F238E27FC236}">
                <a16:creationId xmlns:a16="http://schemas.microsoft.com/office/drawing/2014/main" id="{2B8D974E-4032-804E-A3A5-11AD593D4447}"/>
              </a:ext>
            </a:extLst>
          </p:cNvPr>
          <p:cNvSpPr/>
          <p:nvPr/>
        </p:nvSpPr>
        <p:spPr>
          <a:xfrm>
            <a:off x="5068387" y="3300549"/>
            <a:ext cx="5425441" cy="1901737"/>
          </a:xfrm>
          <a:prstGeom prst="roundRect">
            <a:avLst/>
          </a:prstGeom>
          <a:solidFill>
            <a:schemeClr val="bg1"/>
          </a:solidFill>
          <a:ln>
            <a:solidFill>
              <a:srgbClr val="1C7E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394A37-9E38-7642-B831-9942DB6C64BE}"/>
              </a:ext>
            </a:extLst>
          </p:cNvPr>
          <p:cNvSpPr txBox="1"/>
          <p:nvPr/>
        </p:nvSpPr>
        <p:spPr>
          <a:xfrm>
            <a:off x="5416731" y="3651252"/>
            <a:ext cx="4788561" cy="1200329"/>
          </a:xfrm>
          <a:prstGeom prst="rect">
            <a:avLst/>
          </a:prstGeom>
          <a:noFill/>
        </p:spPr>
        <p:txBody>
          <a:bodyPr wrap="square" rtlCol="0">
            <a:spAutoFit/>
          </a:bodyPr>
          <a:lstStyle/>
          <a:p>
            <a:r>
              <a:rPr lang="nl-NL" sz="2400" dirty="0">
                <a:solidFill>
                  <a:srgbClr val="1C7EC1"/>
                </a:solidFill>
                <a:latin typeface="Futura Std Medium" panose="020B0502020204020303" pitchFamily="34" charset="0"/>
              </a:rPr>
              <a:t>Uitleg over het opstarten, managen en nakijken van uw marketingprojecten via InMotion.</a:t>
            </a:r>
          </a:p>
        </p:txBody>
      </p:sp>
    </p:spTree>
    <p:extLst>
      <p:ext uri="{BB962C8B-B14F-4D97-AF65-F5344CB8AC3E}">
        <p14:creationId xmlns:p14="http://schemas.microsoft.com/office/powerpoint/2010/main" val="212377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Soorten projecten in InMotion</a:t>
            </a:r>
          </a:p>
        </p:txBody>
      </p:sp>
      <p:sp>
        <p:nvSpPr>
          <p:cNvPr id="4" name="3 Rectángulo"/>
          <p:cNvSpPr/>
          <p:nvPr/>
        </p:nvSpPr>
        <p:spPr>
          <a:xfrm>
            <a:off x="969822" y="2108313"/>
            <a:ext cx="8548249" cy="2231380"/>
          </a:xfrm>
          <a:prstGeom prst="rect">
            <a:avLst/>
          </a:prstGeom>
        </p:spPr>
        <p:txBody>
          <a:bodyPr wrap="square">
            <a:spAutoFit/>
          </a:bodyPr>
          <a:lstStyle/>
          <a:p>
            <a:pPr>
              <a:spcAft>
                <a:spcPts val="1200"/>
              </a:spcAft>
            </a:pPr>
            <a:r>
              <a:rPr lang="nl-NL" sz="2200" b="1" dirty="0">
                <a:solidFill>
                  <a:srgbClr val="0487C9"/>
                </a:solidFill>
                <a:latin typeface="Futura Std Light" pitchFamily="34" charset="0"/>
              </a:rPr>
              <a:t>Formulieren (Projectaanvraag, Verkoopfolder, Aanvraag vertaling)</a:t>
            </a:r>
          </a:p>
          <a:p>
            <a:pPr>
              <a:spcBef>
                <a:spcPts val="1200"/>
              </a:spcBef>
              <a:spcAft>
                <a:spcPts val="1200"/>
              </a:spcAft>
            </a:pPr>
            <a:r>
              <a:rPr lang="nl-NL" dirty="0">
                <a:latin typeface="Futura Std Medium" pitchFamily="34" charset="0"/>
              </a:rPr>
              <a:t>Er zijn drie verschillende formulieren.</a:t>
            </a:r>
            <a:r>
              <a:rPr lang="nl-NL" dirty="0"/>
              <a:t> </a:t>
            </a:r>
            <a:endParaRPr lang="nl-NL" dirty="0">
              <a:latin typeface="Futura Std Medium" pitchFamily="34" charset="0"/>
            </a:endParaRPr>
          </a:p>
          <a:p>
            <a:pPr marL="342900" indent="-342900">
              <a:spcBef>
                <a:spcPts val="600"/>
              </a:spcBef>
              <a:spcAft>
                <a:spcPts val="600"/>
              </a:spcAft>
            </a:pPr>
            <a:r>
              <a:rPr lang="nl-NL" dirty="0">
                <a:solidFill>
                  <a:srgbClr val="2B9B13"/>
                </a:solidFill>
                <a:latin typeface="Futura Std Medium" pitchFamily="34" charset="0"/>
              </a:rPr>
              <a:t>1</a:t>
            </a:r>
            <a:r>
              <a:rPr lang="nl-NL" dirty="0"/>
              <a:t>. </a:t>
            </a:r>
            <a:r>
              <a:rPr lang="nl-NL" dirty="0">
                <a:latin typeface="Futura Std Medium" pitchFamily="34" charset="0"/>
              </a:rPr>
              <a:t>Projectaanvraag</a:t>
            </a:r>
          </a:p>
          <a:p>
            <a:pPr marL="342900" indent="-342900">
              <a:spcAft>
                <a:spcPts val="600"/>
              </a:spcAft>
            </a:pPr>
            <a:r>
              <a:rPr lang="nl-NL" dirty="0">
                <a:solidFill>
                  <a:srgbClr val="2B9B13"/>
                </a:solidFill>
                <a:latin typeface="Futura Std Medium" pitchFamily="34" charset="0"/>
              </a:rPr>
              <a:t>2. </a:t>
            </a:r>
            <a:r>
              <a:rPr lang="nl-NL" dirty="0">
                <a:latin typeface="Futura Std Medium" pitchFamily="34" charset="0"/>
              </a:rPr>
              <a:t>Aanvraag vertaling</a:t>
            </a:r>
          </a:p>
          <a:p>
            <a:pPr marL="342900" indent="-342900">
              <a:spcAft>
                <a:spcPts val="1200"/>
              </a:spcAft>
            </a:pPr>
            <a:r>
              <a:rPr lang="nl-NL" dirty="0">
                <a:solidFill>
                  <a:srgbClr val="2B9B13"/>
                </a:solidFill>
                <a:latin typeface="Futura Std Medium" pitchFamily="34" charset="0"/>
              </a:rPr>
              <a:t>3. </a:t>
            </a:r>
            <a:r>
              <a:rPr lang="nl-NL" dirty="0">
                <a:latin typeface="Futura Std Medium" pitchFamily="34" charset="0"/>
              </a:rPr>
              <a:t>Verkoopfolders</a:t>
            </a:r>
          </a:p>
        </p:txBody>
      </p:sp>
      <p:sp>
        <p:nvSpPr>
          <p:cNvPr id="7" name="6 Rectángulo"/>
          <p:cNvSpPr/>
          <p:nvPr/>
        </p:nvSpPr>
        <p:spPr>
          <a:xfrm>
            <a:off x="969815" y="4740717"/>
            <a:ext cx="5721928" cy="923330"/>
          </a:xfrm>
          <a:prstGeom prst="rect">
            <a:avLst/>
          </a:prstGeom>
        </p:spPr>
        <p:txBody>
          <a:bodyPr wrap="square">
            <a:spAutoFit/>
          </a:bodyPr>
          <a:lstStyle/>
          <a:p>
            <a:pPr>
              <a:spcBef>
                <a:spcPts val="1200"/>
              </a:spcBef>
              <a:spcAft>
                <a:spcPts val="1200"/>
              </a:spcAft>
            </a:pPr>
            <a:r>
              <a:rPr lang="nl-NL" dirty="0">
                <a:latin typeface="Futura Std Medium" pitchFamily="34" charset="0"/>
              </a:rPr>
              <a:t>Het formulier voor een projectaanvraag wordt het meest gebruikt. Dit formulier gebruikt u voor een e-blast, een direct mail, een afbeelding voor een vakbeurs en diverse andere zaken.</a:t>
            </a:r>
          </a:p>
        </p:txBody>
      </p:sp>
      <p:pic>
        <p:nvPicPr>
          <p:cNvPr id="8" name="7 Imagen" descr="slide3.png"/>
          <p:cNvPicPr>
            <a:picLocks noChangeAspect="1"/>
          </p:cNvPicPr>
          <p:nvPr/>
        </p:nvPicPr>
        <p:blipFill>
          <a:blip r:embed="rId2" cstate="print"/>
          <a:stretch>
            <a:fillRect/>
          </a:stretch>
        </p:blipFill>
        <p:spPr>
          <a:xfrm>
            <a:off x="6733677" y="3421291"/>
            <a:ext cx="4155627" cy="2259854"/>
          </a:xfrm>
          <a:prstGeom prst="rect">
            <a:avLst/>
          </a:prstGeom>
        </p:spPr>
      </p:pic>
    </p:spTree>
    <p:extLst>
      <p:ext uri="{BB962C8B-B14F-4D97-AF65-F5344CB8AC3E}">
        <p14:creationId xmlns:p14="http://schemas.microsoft.com/office/powerpoint/2010/main" val="325573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Een project opstarten</a:t>
            </a:r>
          </a:p>
        </p:txBody>
      </p:sp>
      <p:sp>
        <p:nvSpPr>
          <p:cNvPr id="3" name="Content Placeholder 2"/>
          <p:cNvSpPr>
            <a:spLocks noGrp="1"/>
          </p:cNvSpPr>
          <p:nvPr>
            <p:ph idx="1"/>
          </p:nvPr>
        </p:nvSpPr>
        <p:spPr>
          <a:xfrm>
            <a:off x="745837" y="1917989"/>
            <a:ext cx="4657436" cy="4351338"/>
          </a:xfrm>
        </p:spPr>
        <p:txBody>
          <a:bodyPr>
            <a:normAutofit/>
          </a:bodyPr>
          <a:lstStyle/>
          <a:p>
            <a:r>
              <a:rPr lang="nl-NL" sz="2000" dirty="0">
                <a:latin typeface="Futura Std Book" panose="020B0502020204020303" pitchFamily="34" charset="0"/>
              </a:rPr>
              <a:t>Verschillende soorten projecten in InMotion. Voor elke soort gelden specifieke vereisten. </a:t>
            </a:r>
          </a:p>
          <a:p>
            <a:r>
              <a:rPr lang="nl-NL" sz="2000" dirty="0">
                <a:latin typeface="Futura Std Book" panose="020B0502020204020303" pitchFamily="34" charset="0"/>
              </a:rPr>
              <a:t>Volledige, correcte informatie</a:t>
            </a:r>
          </a:p>
          <a:p>
            <a:r>
              <a:rPr lang="nl-NL" sz="2000" dirty="0">
                <a:latin typeface="Futura Std Book" panose="020B0502020204020303" pitchFamily="34" charset="0"/>
              </a:rPr>
              <a:t>Via InMotion kunt u wijzigingen doorvoeren in het project, zien wie er met uw project bezig is en de voortgang volgen. </a:t>
            </a:r>
          </a:p>
          <a:p>
            <a:endParaRPr lang="nl-NL" sz="2000" dirty="0">
              <a:latin typeface="Futura Std Book" panose="020B0502020204020303" pitchFamily="34" charset="0"/>
            </a:endParaRPr>
          </a:p>
        </p:txBody>
      </p:sp>
      <p:pic>
        <p:nvPicPr>
          <p:cNvPr id="4" name="Content Placeholder 3"/>
          <p:cNvPicPr>
            <a:picLocks noChangeAspect="1"/>
          </p:cNvPicPr>
          <p:nvPr/>
        </p:nvPicPr>
        <p:blipFill rotWithShape="1">
          <a:blip r:embed="rId2" cstate="print"/>
          <a:srcRect l="11045" t="-564" r="4439" b="-263"/>
          <a:stretch/>
        </p:blipFill>
        <p:spPr>
          <a:xfrm>
            <a:off x="5902037" y="1325575"/>
            <a:ext cx="4987638" cy="4786118"/>
          </a:xfrm>
          <a:prstGeom prst="rect">
            <a:avLst/>
          </a:prstGeom>
        </p:spPr>
      </p:pic>
    </p:spTree>
    <p:extLst>
      <p:ext uri="{BB962C8B-B14F-4D97-AF65-F5344CB8AC3E}">
        <p14:creationId xmlns:p14="http://schemas.microsoft.com/office/powerpoint/2010/main" val="296782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Projecttype</a:t>
            </a:r>
          </a:p>
        </p:txBody>
      </p:sp>
      <p:pic>
        <p:nvPicPr>
          <p:cNvPr id="4" name="Content Placeholder 3"/>
          <p:cNvPicPr>
            <a:picLocks noGrp="1" noChangeAspect="1"/>
          </p:cNvPicPr>
          <p:nvPr>
            <p:ph idx="1"/>
          </p:nvPr>
        </p:nvPicPr>
        <p:blipFill rotWithShape="1">
          <a:blip r:embed="rId2" cstate="print"/>
          <a:srcRect l="2292" t="4889" r="3255"/>
          <a:stretch/>
        </p:blipFill>
        <p:spPr>
          <a:xfrm>
            <a:off x="609600" y="1897873"/>
            <a:ext cx="10861964" cy="3062253"/>
          </a:xfrm>
          <a:prstGeom prst="rect">
            <a:avLst/>
          </a:prstGeom>
        </p:spPr>
      </p:pic>
      <p:sp>
        <p:nvSpPr>
          <p:cNvPr id="3" name="TextBox 2"/>
          <p:cNvSpPr txBox="1"/>
          <p:nvPr/>
        </p:nvSpPr>
        <p:spPr>
          <a:xfrm>
            <a:off x="2386148" y="5614125"/>
            <a:ext cx="7094847" cy="400110"/>
          </a:xfrm>
          <a:prstGeom prst="rect">
            <a:avLst/>
          </a:prstGeom>
          <a:noFill/>
        </p:spPr>
        <p:txBody>
          <a:bodyPr wrap="square" rtlCol="0">
            <a:spAutoFit/>
          </a:bodyPr>
          <a:lstStyle/>
          <a:p>
            <a:pPr algn="ctr"/>
            <a:r>
              <a:rPr lang="nl-NL" sz="2000" dirty="0">
                <a:solidFill>
                  <a:srgbClr val="1C7EC1"/>
                </a:solidFill>
                <a:latin typeface="Futura Std Book" panose="020B0502020204020303" pitchFamily="34" charset="0"/>
              </a:rPr>
              <a:t>In één projectaanvraag kunnen meerdere soorten projecten worden opgenomen. </a:t>
            </a:r>
          </a:p>
        </p:txBody>
      </p:sp>
    </p:spTree>
    <p:extLst>
      <p:ext uri="{BB962C8B-B14F-4D97-AF65-F5344CB8AC3E}">
        <p14:creationId xmlns:p14="http://schemas.microsoft.com/office/powerpoint/2010/main" val="24057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Project </a:t>
            </a:r>
            <a:r>
              <a:rPr lang="nl-NL" sz="4400" dirty="0">
                <a:latin typeface="Futura Std Heavy" panose="020B0502020204020303" pitchFamily="34" charset="0"/>
              </a:rPr>
              <a:t>opslaan</a:t>
            </a:r>
            <a:r>
              <a:rPr lang="nl-NL"/>
              <a:t> </a:t>
            </a:r>
            <a:r>
              <a:rPr lang="nl-NL" sz="4400" dirty="0">
                <a:latin typeface="Futura Std Heavy" panose="020B0502020204020303" pitchFamily="34" charset="0"/>
              </a:rPr>
              <a:t>en later verdergaan</a:t>
            </a:r>
            <a:endParaRPr lang="nl-NL" dirty="0">
              <a:latin typeface="Futura Std Heavy" panose="020B0502020204020303" pitchFamily="34" charset="0"/>
            </a:endParaRPr>
          </a:p>
        </p:txBody>
      </p:sp>
      <p:sp>
        <p:nvSpPr>
          <p:cNvPr id="3" name="Content Placeholder 2"/>
          <p:cNvSpPr>
            <a:spLocks noGrp="1"/>
          </p:cNvSpPr>
          <p:nvPr>
            <p:ph idx="1"/>
          </p:nvPr>
        </p:nvSpPr>
        <p:spPr>
          <a:xfrm>
            <a:off x="546613" y="1787488"/>
            <a:ext cx="5018164" cy="4275932"/>
          </a:xfrm>
        </p:spPr>
        <p:txBody>
          <a:bodyPr/>
          <a:lstStyle/>
          <a:p>
            <a:r>
              <a:rPr lang="nl-NL" sz="2000" dirty="0">
                <a:latin typeface="Futura Std Book" panose="020B0502020204020303" pitchFamily="34" charset="0"/>
              </a:rPr>
              <a:t>Aanvraag opslaan en later verdergaan</a:t>
            </a:r>
          </a:p>
          <a:p>
            <a:r>
              <a:rPr lang="nl-NL" sz="2000" dirty="0">
                <a:latin typeface="Futura Std Book" panose="020B0502020204020303" pitchFamily="34" charset="0"/>
              </a:rPr>
              <a:t>Wat betekent dat?</a:t>
            </a:r>
          </a:p>
        </p:txBody>
      </p:sp>
      <p:sp>
        <p:nvSpPr>
          <p:cNvPr id="5" name="4 Rectángulo"/>
          <p:cNvSpPr/>
          <p:nvPr/>
        </p:nvSpPr>
        <p:spPr>
          <a:xfrm>
            <a:off x="5153025" y="1474878"/>
            <a:ext cx="6734171" cy="1292662"/>
          </a:xfrm>
          <a:prstGeom prst="rect">
            <a:avLst/>
          </a:prstGeom>
        </p:spPr>
        <p:txBody>
          <a:bodyPr wrap="square">
            <a:spAutoFit/>
          </a:bodyPr>
          <a:lstStyle/>
          <a:p>
            <a:r>
              <a:rPr lang="nl-NL" sz="1300" b="1" dirty="0">
                <a:latin typeface="Futura Std Medium" pitchFamily="34" charset="0"/>
              </a:rPr>
              <a:t>U kunt de aanvraag tussentijds opslaan en het programma afsluiten.</a:t>
            </a:r>
          </a:p>
          <a:p>
            <a:r>
              <a:rPr lang="nl-NL" sz="1300" dirty="0">
                <a:latin typeface="Futura Std Medium" pitchFamily="34" charset="0"/>
              </a:rPr>
              <a:t>Op die manier kunt u uw projectaanvraag op een later moment verder invullen en indienen. Of u kunt de aanvraag meteen indienen. Als u de aanvraag opslaat en het programma afsluit, is het project geel gemarkeerd op uw dashboard en kunnen wij het nog niet zien. Het is alleen zichtbaar voor u. Het onderstaande bericht verschijnt, om u er op te wijzen dat de aanvraag nog niet volledig is.</a:t>
            </a:r>
          </a:p>
        </p:txBody>
      </p:sp>
      <p:pic>
        <p:nvPicPr>
          <p:cNvPr id="6" name="5 Imagen" descr="slide6a.png"/>
          <p:cNvPicPr>
            <a:picLocks noChangeAspect="1"/>
          </p:cNvPicPr>
          <p:nvPr/>
        </p:nvPicPr>
        <p:blipFill>
          <a:blip r:embed="rId2" cstate="print"/>
          <a:stretch>
            <a:fillRect/>
          </a:stretch>
        </p:blipFill>
        <p:spPr>
          <a:xfrm>
            <a:off x="5656691" y="2954398"/>
            <a:ext cx="5921671" cy="2152381"/>
          </a:xfrm>
          <a:prstGeom prst="rect">
            <a:avLst/>
          </a:prstGeom>
        </p:spPr>
      </p:pic>
      <p:sp>
        <p:nvSpPr>
          <p:cNvPr id="7" name="6 Rectángulo"/>
          <p:cNvSpPr/>
          <p:nvPr/>
        </p:nvSpPr>
        <p:spPr>
          <a:xfrm>
            <a:off x="5417123" y="5184064"/>
            <a:ext cx="4752109" cy="492443"/>
          </a:xfrm>
          <a:prstGeom prst="rect">
            <a:avLst/>
          </a:prstGeom>
        </p:spPr>
        <p:txBody>
          <a:bodyPr wrap="square">
            <a:spAutoFit/>
          </a:bodyPr>
          <a:lstStyle/>
          <a:p>
            <a:r>
              <a:rPr lang="nl-NL" sz="1300" dirty="0">
                <a:latin typeface="Futura Std Medium" pitchFamily="34" charset="0"/>
              </a:rPr>
              <a:t>Wanneer uw aanvraag daadwerkelijk is ingediend, ziet u op het scherm dat de indiening is geslaagd en krijgt u per e-mail een bevestiging dat uw aanvraag is ingediend.</a:t>
            </a:r>
          </a:p>
        </p:txBody>
      </p:sp>
      <p:pic>
        <p:nvPicPr>
          <p:cNvPr id="8" name="7 Imagen" descr="slide6b.png"/>
          <p:cNvPicPr>
            <a:picLocks noChangeAspect="1"/>
          </p:cNvPicPr>
          <p:nvPr/>
        </p:nvPicPr>
        <p:blipFill>
          <a:blip r:embed="rId3" cstate="print"/>
          <a:stretch>
            <a:fillRect/>
          </a:stretch>
        </p:blipFill>
        <p:spPr>
          <a:xfrm>
            <a:off x="10063131" y="5180335"/>
            <a:ext cx="1486827" cy="542857"/>
          </a:xfrm>
          <a:prstGeom prst="rect">
            <a:avLst/>
          </a:prstGeom>
        </p:spPr>
      </p:pic>
    </p:spTree>
    <p:extLst>
      <p:ext uri="{BB962C8B-B14F-4D97-AF65-F5344CB8AC3E}">
        <p14:creationId xmlns:p14="http://schemas.microsoft.com/office/powerpoint/2010/main" val="184349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0739" y="248244"/>
            <a:ext cx="10371282" cy="8629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740"/>
              </a:lnSpc>
            </a:pPr>
            <a:r>
              <a:rPr lang="nl-NL" sz="4400" b="1" dirty="0">
                <a:solidFill>
                  <a:srgbClr val="0487C9"/>
                </a:solidFill>
                <a:latin typeface="Futura PT Bold" panose="020B0902020204020203" pitchFamily="34" charset="0"/>
              </a:rPr>
              <a:t>Status van een project</a:t>
            </a:r>
          </a:p>
        </p:txBody>
      </p:sp>
      <p:sp>
        <p:nvSpPr>
          <p:cNvPr id="8" name="TextBox 7"/>
          <p:cNvSpPr txBox="1"/>
          <p:nvPr/>
        </p:nvSpPr>
        <p:spPr>
          <a:xfrm>
            <a:off x="4219299" y="1323037"/>
            <a:ext cx="7415238" cy="1015663"/>
          </a:xfrm>
          <a:prstGeom prst="rect">
            <a:avLst/>
          </a:prstGeom>
          <a:noFill/>
        </p:spPr>
        <p:txBody>
          <a:bodyPr wrap="square" rtlCol="0">
            <a:spAutoFit/>
          </a:bodyPr>
          <a:lstStyle/>
          <a:p>
            <a:r>
              <a:rPr lang="nl-NL" sz="2000" dirty="0">
                <a:latin typeface="Futura Std Book" panose="020B0502020204020303" pitchFamily="34" charset="0"/>
              </a:rPr>
              <a:t>U hebt een projectaanvraag opgestart, maar nog niet ingediend.  Pas als de aanvraag is afgerond en ingediend is hij zichtbaar voor de afdeling Geïntegreerde Marketingservices (IMS).</a:t>
            </a:r>
          </a:p>
        </p:txBody>
      </p:sp>
      <p:sp>
        <p:nvSpPr>
          <p:cNvPr id="9" name="TextBox 8"/>
          <p:cNvSpPr txBox="1"/>
          <p:nvPr/>
        </p:nvSpPr>
        <p:spPr>
          <a:xfrm>
            <a:off x="4219299" y="2622891"/>
            <a:ext cx="6789596" cy="707886"/>
          </a:xfrm>
          <a:prstGeom prst="rect">
            <a:avLst/>
          </a:prstGeom>
          <a:noFill/>
        </p:spPr>
        <p:txBody>
          <a:bodyPr wrap="square" rtlCol="0">
            <a:spAutoFit/>
          </a:bodyPr>
          <a:lstStyle/>
          <a:p>
            <a:r>
              <a:rPr lang="nl-NL" sz="2000" dirty="0">
                <a:latin typeface="Futura Std Book" panose="020B0502020204020303" pitchFamily="34" charset="0"/>
              </a:rPr>
              <a:t>De aanvraag is door u ingediend en is in behandeling bij de afdeling Project Management.</a:t>
            </a:r>
          </a:p>
        </p:txBody>
      </p:sp>
      <p:sp>
        <p:nvSpPr>
          <p:cNvPr id="10" name="TextBox 9"/>
          <p:cNvSpPr txBox="1"/>
          <p:nvPr/>
        </p:nvSpPr>
        <p:spPr>
          <a:xfrm>
            <a:off x="4219298" y="3552869"/>
            <a:ext cx="7076546" cy="707886"/>
          </a:xfrm>
          <a:prstGeom prst="rect">
            <a:avLst/>
          </a:prstGeom>
          <a:noFill/>
        </p:spPr>
        <p:txBody>
          <a:bodyPr wrap="square" rtlCol="0">
            <a:spAutoFit/>
          </a:bodyPr>
          <a:lstStyle/>
          <a:p>
            <a:r>
              <a:rPr lang="nl-NL" sz="2000" dirty="0">
                <a:latin typeface="Futura Std Book" panose="020B0502020204020303" pitchFamily="34" charset="0"/>
              </a:rPr>
              <a:t>Uw aanvraag is ingediend en goedgekeurd. Het project is toegewezen aan een team. </a:t>
            </a:r>
          </a:p>
        </p:txBody>
      </p:sp>
      <p:sp>
        <p:nvSpPr>
          <p:cNvPr id="11" name="TextBox 10"/>
          <p:cNvSpPr txBox="1"/>
          <p:nvPr/>
        </p:nvSpPr>
        <p:spPr>
          <a:xfrm>
            <a:off x="4219299" y="4491912"/>
            <a:ext cx="7415238" cy="1015663"/>
          </a:xfrm>
          <a:prstGeom prst="rect">
            <a:avLst/>
          </a:prstGeom>
          <a:noFill/>
        </p:spPr>
        <p:txBody>
          <a:bodyPr wrap="square" rtlCol="0">
            <a:spAutoFit/>
          </a:bodyPr>
          <a:lstStyle/>
          <a:p>
            <a:r>
              <a:rPr lang="nl-NL" sz="2000" dirty="0">
                <a:latin typeface="Futura Std Book" panose="020B0502020204020303" pitchFamily="34" charset="0"/>
              </a:rPr>
              <a:t>Iemand (uzelf of iemand anders) is bezig aanpassingen te doen aan de oorspronkelijke aanvraag. De aanvraag moet opnieuw worden ingediend zodat deze zichtbaar is voor het team.</a:t>
            </a:r>
          </a:p>
        </p:txBody>
      </p:sp>
      <p:sp>
        <p:nvSpPr>
          <p:cNvPr id="12" name="TextBox 11"/>
          <p:cNvSpPr txBox="1"/>
          <p:nvPr/>
        </p:nvSpPr>
        <p:spPr>
          <a:xfrm>
            <a:off x="4197866" y="5772487"/>
            <a:ext cx="7076547" cy="707886"/>
          </a:xfrm>
          <a:prstGeom prst="rect">
            <a:avLst/>
          </a:prstGeom>
          <a:noFill/>
        </p:spPr>
        <p:txBody>
          <a:bodyPr wrap="square" rtlCol="0">
            <a:spAutoFit/>
          </a:bodyPr>
          <a:lstStyle/>
          <a:p>
            <a:r>
              <a:rPr lang="nl-NL" sz="2000" dirty="0">
                <a:latin typeface="Futura Std Book" panose="020B0502020204020303" pitchFamily="34" charset="0"/>
              </a:rPr>
              <a:t>Uw aanvraag is afgewezen. Er is een e-mail naar u verstuurd met de reden voor de afwijzing.</a:t>
            </a:r>
          </a:p>
        </p:txBody>
      </p:sp>
      <p:sp>
        <p:nvSpPr>
          <p:cNvPr id="13" name="Oval 12">
            <a:extLst>
              <a:ext uri="{FF2B5EF4-FFF2-40B4-BE49-F238E27FC236}">
                <a16:creationId xmlns:a16="http://schemas.microsoft.com/office/drawing/2014/main" id="{7277DF37-9FAC-B140-B098-6DBECAF4A372}"/>
              </a:ext>
            </a:extLst>
          </p:cNvPr>
          <p:cNvSpPr/>
          <p:nvPr/>
        </p:nvSpPr>
        <p:spPr>
          <a:xfrm>
            <a:off x="934479" y="1743496"/>
            <a:ext cx="544946" cy="544946"/>
          </a:xfrm>
          <a:prstGeom prst="ellipse">
            <a:avLst/>
          </a:prstGeom>
          <a:solidFill>
            <a:srgbClr val="FCF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9C6018-16DF-E945-B3BE-9F9ECDB18CD5}"/>
              </a:ext>
            </a:extLst>
          </p:cNvPr>
          <p:cNvSpPr/>
          <p:nvPr/>
        </p:nvSpPr>
        <p:spPr>
          <a:xfrm>
            <a:off x="934479" y="2704361"/>
            <a:ext cx="544946" cy="544946"/>
          </a:xfrm>
          <a:prstGeom prst="ellipse">
            <a:avLst/>
          </a:prstGeom>
          <a:solidFill>
            <a:srgbClr val="2FC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A00C09-3770-424F-9E58-56FD05CA9C6F}"/>
              </a:ext>
            </a:extLst>
          </p:cNvPr>
          <p:cNvSpPr/>
          <p:nvPr/>
        </p:nvSpPr>
        <p:spPr>
          <a:xfrm>
            <a:off x="934479" y="3680124"/>
            <a:ext cx="544946" cy="544946"/>
          </a:xfrm>
          <a:prstGeom prst="ellipse">
            <a:avLst/>
          </a:prstGeom>
          <a:solidFill>
            <a:srgbClr val="855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A52EAA3-371B-0B4B-B6CD-8A1F141D3EBD}"/>
              </a:ext>
            </a:extLst>
          </p:cNvPr>
          <p:cNvSpPr/>
          <p:nvPr/>
        </p:nvSpPr>
        <p:spPr>
          <a:xfrm>
            <a:off x="934479" y="4727270"/>
            <a:ext cx="544946" cy="544946"/>
          </a:xfrm>
          <a:prstGeom prst="ellipse">
            <a:avLst/>
          </a:prstGeom>
          <a:solidFill>
            <a:srgbClr val="1C7E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972836-D1B7-484D-992F-C403C498144E}"/>
              </a:ext>
            </a:extLst>
          </p:cNvPr>
          <p:cNvSpPr/>
          <p:nvPr/>
        </p:nvSpPr>
        <p:spPr>
          <a:xfrm>
            <a:off x="934479" y="5652684"/>
            <a:ext cx="544946" cy="544946"/>
          </a:xfrm>
          <a:prstGeom prst="ellipse">
            <a:avLst/>
          </a:prstGeom>
          <a:solidFill>
            <a:srgbClr val="C6C5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F4F6B27-D24F-CE41-8136-661BD7662546}"/>
              </a:ext>
            </a:extLst>
          </p:cNvPr>
          <p:cNvSpPr txBox="1"/>
          <p:nvPr/>
        </p:nvSpPr>
        <p:spPr>
          <a:xfrm>
            <a:off x="1527413" y="1815914"/>
            <a:ext cx="1659922" cy="400110"/>
          </a:xfrm>
          <a:prstGeom prst="rect">
            <a:avLst/>
          </a:prstGeom>
          <a:noFill/>
        </p:spPr>
        <p:txBody>
          <a:bodyPr wrap="square" rtlCol="0">
            <a:spAutoFit/>
          </a:bodyPr>
          <a:lstStyle/>
          <a:p>
            <a:r>
              <a:rPr lang="nl-NL" sz="2000" b="1" dirty="0">
                <a:latin typeface="Futura Std Book" panose="020B0502020204020303" pitchFamily="34" charset="0"/>
              </a:rPr>
              <a:t>Opgestart</a:t>
            </a:r>
          </a:p>
        </p:txBody>
      </p:sp>
      <p:sp>
        <p:nvSpPr>
          <p:cNvPr id="20" name="TextBox 19">
            <a:extLst>
              <a:ext uri="{FF2B5EF4-FFF2-40B4-BE49-F238E27FC236}">
                <a16:creationId xmlns:a16="http://schemas.microsoft.com/office/drawing/2014/main" id="{275F9039-7777-EE45-B91A-C3D8A4557FB6}"/>
              </a:ext>
            </a:extLst>
          </p:cNvPr>
          <p:cNvSpPr txBox="1"/>
          <p:nvPr/>
        </p:nvSpPr>
        <p:spPr>
          <a:xfrm>
            <a:off x="1527413" y="2776779"/>
            <a:ext cx="1081799" cy="400110"/>
          </a:xfrm>
          <a:prstGeom prst="rect">
            <a:avLst/>
          </a:prstGeom>
          <a:noFill/>
        </p:spPr>
        <p:txBody>
          <a:bodyPr wrap="square" rtlCol="0">
            <a:spAutoFit/>
          </a:bodyPr>
          <a:lstStyle/>
          <a:p>
            <a:r>
              <a:rPr lang="nl-NL" b="1" dirty="0">
                <a:latin typeface="Futura Std Book" panose="020B0502020204020303" pitchFamily="34" charset="0"/>
              </a:rPr>
              <a:t>Nieuw</a:t>
            </a:r>
            <a:endParaRPr lang="nl-NL" sz="2000" b="1" dirty="0">
              <a:latin typeface="Futura Std Book" panose="020B0502020204020303" pitchFamily="34" charset="0"/>
            </a:endParaRPr>
          </a:p>
        </p:txBody>
      </p:sp>
      <p:sp>
        <p:nvSpPr>
          <p:cNvPr id="21" name="TextBox 20">
            <a:extLst>
              <a:ext uri="{FF2B5EF4-FFF2-40B4-BE49-F238E27FC236}">
                <a16:creationId xmlns:a16="http://schemas.microsoft.com/office/drawing/2014/main" id="{1C83AF65-939B-E34E-85C3-535DB50B8E50}"/>
              </a:ext>
            </a:extLst>
          </p:cNvPr>
          <p:cNvSpPr txBox="1"/>
          <p:nvPr/>
        </p:nvSpPr>
        <p:spPr>
          <a:xfrm>
            <a:off x="1527413" y="3767931"/>
            <a:ext cx="2670453" cy="369332"/>
          </a:xfrm>
          <a:prstGeom prst="rect">
            <a:avLst/>
          </a:prstGeom>
          <a:noFill/>
        </p:spPr>
        <p:txBody>
          <a:bodyPr wrap="square" rtlCol="0">
            <a:spAutoFit/>
          </a:bodyPr>
          <a:lstStyle/>
          <a:p>
            <a:r>
              <a:rPr lang="nl-NL" b="1" dirty="0">
                <a:latin typeface="Futura Std Book" panose="020B0502020204020303" pitchFamily="34" charset="0"/>
              </a:rPr>
              <a:t>Vrijgegeven voor project</a:t>
            </a:r>
          </a:p>
        </p:txBody>
      </p:sp>
      <p:sp>
        <p:nvSpPr>
          <p:cNvPr id="22" name="TextBox 21">
            <a:extLst>
              <a:ext uri="{FF2B5EF4-FFF2-40B4-BE49-F238E27FC236}">
                <a16:creationId xmlns:a16="http://schemas.microsoft.com/office/drawing/2014/main" id="{35F45026-D875-724C-82E9-CE1139C1F456}"/>
              </a:ext>
            </a:extLst>
          </p:cNvPr>
          <p:cNvSpPr txBox="1"/>
          <p:nvPr/>
        </p:nvSpPr>
        <p:spPr>
          <a:xfrm>
            <a:off x="1527413" y="4815077"/>
            <a:ext cx="2670453" cy="369332"/>
          </a:xfrm>
          <a:prstGeom prst="rect">
            <a:avLst/>
          </a:prstGeom>
          <a:noFill/>
        </p:spPr>
        <p:txBody>
          <a:bodyPr wrap="square" rtlCol="0">
            <a:spAutoFit/>
          </a:bodyPr>
          <a:lstStyle/>
          <a:p>
            <a:r>
              <a:rPr lang="nl-NL" b="1" dirty="0">
                <a:latin typeface="Futura Std Book" panose="020B0502020204020303" pitchFamily="34" charset="0"/>
              </a:rPr>
              <a:t>Wordt herzien</a:t>
            </a:r>
          </a:p>
        </p:txBody>
      </p:sp>
      <p:sp>
        <p:nvSpPr>
          <p:cNvPr id="23" name="TextBox 22">
            <a:extLst>
              <a:ext uri="{FF2B5EF4-FFF2-40B4-BE49-F238E27FC236}">
                <a16:creationId xmlns:a16="http://schemas.microsoft.com/office/drawing/2014/main" id="{31F313CC-6971-E046-B47E-12A77E2520C3}"/>
              </a:ext>
            </a:extLst>
          </p:cNvPr>
          <p:cNvSpPr txBox="1"/>
          <p:nvPr/>
        </p:nvSpPr>
        <p:spPr>
          <a:xfrm>
            <a:off x="1527413" y="5740491"/>
            <a:ext cx="2670453" cy="369332"/>
          </a:xfrm>
          <a:prstGeom prst="rect">
            <a:avLst/>
          </a:prstGeom>
          <a:noFill/>
        </p:spPr>
        <p:txBody>
          <a:bodyPr wrap="square" rtlCol="0">
            <a:spAutoFit/>
          </a:bodyPr>
          <a:lstStyle/>
          <a:p>
            <a:r>
              <a:rPr lang="nl-NL" b="1" dirty="0">
                <a:latin typeface="Futura Std Book" panose="020B0502020204020303" pitchFamily="34" charset="0"/>
              </a:rPr>
              <a:t>Afgewezen</a:t>
            </a:r>
          </a:p>
        </p:txBody>
      </p:sp>
    </p:spTree>
    <p:extLst>
      <p:ext uri="{BB962C8B-B14F-4D97-AF65-F5344CB8AC3E}">
        <p14:creationId xmlns:p14="http://schemas.microsoft.com/office/powerpoint/2010/main" val="395924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400" dirty="0">
                <a:latin typeface="Futura Std Heavy" panose="020B0502020204020303" pitchFamily="34" charset="0"/>
              </a:rPr>
              <a:t>Bijlagen toevoegen aan een aanvraag</a:t>
            </a:r>
          </a:p>
        </p:txBody>
      </p:sp>
      <p:sp>
        <p:nvSpPr>
          <p:cNvPr id="5" name="4 Rectángulo"/>
          <p:cNvSpPr/>
          <p:nvPr/>
        </p:nvSpPr>
        <p:spPr>
          <a:xfrm>
            <a:off x="845126" y="1983623"/>
            <a:ext cx="10584873" cy="830997"/>
          </a:xfrm>
          <a:prstGeom prst="rect">
            <a:avLst/>
          </a:prstGeom>
        </p:spPr>
        <p:txBody>
          <a:bodyPr wrap="square">
            <a:spAutoFit/>
          </a:bodyPr>
          <a:lstStyle/>
          <a:p>
            <a:r>
              <a:rPr lang="nl-NL" sz="2400" dirty="0">
                <a:solidFill>
                  <a:srgbClr val="1C7EC1"/>
                </a:solidFill>
                <a:latin typeface="Futura Std Book" pitchFamily="34" charset="0"/>
              </a:rPr>
              <a:t>Als u bij het invullen van een projectaanvraag bestanden wilt uploaden ter ondersteuning van de aanvraag, klik dan op 'XXXXXXXXX' rechtsonder</a:t>
            </a:r>
          </a:p>
        </p:txBody>
      </p:sp>
      <p:pic>
        <p:nvPicPr>
          <p:cNvPr id="6" name="5 Imagen" descr="slide8a.png"/>
          <p:cNvPicPr>
            <a:picLocks noChangeAspect="1"/>
          </p:cNvPicPr>
          <p:nvPr/>
        </p:nvPicPr>
        <p:blipFill>
          <a:blip r:embed="rId2" cstate="print"/>
          <a:stretch>
            <a:fillRect/>
          </a:stretch>
        </p:blipFill>
        <p:spPr>
          <a:xfrm>
            <a:off x="877934" y="3203734"/>
            <a:ext cx="10242168" cy="2972058"/>
          </a:xfrm>
          <a:prstGeom prst="rect">
            <a:avLst/>
          </a:prstGeom>
        </p:spPr>
      </p:pic>
      <p:pic>
        <p:nvPicPr>
          <p:cNvPr id="7" name="6 Imagen" descr="slide8b.png"/>
          <p:cNvPicPr>
            <a:picLocks noChangeAspect="1"/>
          </p:cNvPicPr>
          <p:nvPr/>
        </p:nvPicPr>
        <p:blipFill>
          <a:blip r:embed="rId3" cstate="print"/>
          <a:stretch>
            <a:fillRect/>
          </a:stretch>
        </p:blipFill>
        <p:spPr>
          <a:xfrm>
            <a:off x="7948375" y="3194664"/>
            <a:ext cx="1855373" cy="487722"/>
          </a:xfrm>
          <a:prstGeom prst="rect">
            <a:avLst/>
          </a:prstGeom>
        </p:spPr>
      </p:pic>
    </p:spTree>
    <p:extLst>
      <p:ext uri="{BB962C8B-B14F-4D97-AF65-F5344CB8AC3E}">
        <p14:creationId xmlns:p14="http://schemas.microsoft.com/office/powerpoint/2010/main" val="273972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36789" y="1324200"/>
            <a:ext cx="11718421" cy="2351070"/>
          </a:xfrm>
          <a:prstGeom prst="rect">
            <a:avLst/>
          </a:prstGeom>
          <a:effectLst>
            <a:outerShdw blurRad="50800" dist="38100" dir="8100000" algn="tr" rotWithShape="0">
              <a:prstClr val="black">
                <a:alpha val="40000"/>
              </a:prstClr>
            </a:outerShdw>
          </a:effectLst>
        </p:spPr>
      </p:pic>
      <p:sp>
        <p:nvSpPr>
          <p:cNvPr id="6" name="Title 1"/>
          <p:cNvSpPr>
            <a:spLocks noGrp="1"/>
          </p:cNvSpPr>
          <p:nvPr>
            <p:ph type="title"/>
          </p:nvPr>
        </p:nvSpPr>
        <p:spPr>
          <a:xfrm>
            <a:off x="496454" y="338792"/>
            <a:ext cx="10515600" cy="813233"/>
          </a:xfrm>
        </p:spPr>
        <p:txBody>
          <a:bodyPr/>
          <a:lstStyle/>
          <a:p>
            <a:r>
              <a:rPr lang="nl-NL" sz="4400" dirty="0">
                <a:latin typeface="Futura Std Heavy" panose="020B0502020204020303" pitchFamily="34" charset="0"/>
              </a:rPr>
              <a:t>Voortgang van het project</a:t>
            </a:r>
          </a:p>
        </p:txBody>
      </p:sp>
      <p:sp>
        <p:nvSpPr>
          <p:cNvPr id="7" name="TextBox 6"/>
          <p:cNvSpPr txBox="1"/>
          <p:nvPr/>
        </p:nvSpPr>
        <p:spPr>
          <a:xfrm>
            <a:off x="661734" y="4015365"/>
            <a:ext cx="11293476" cy="1754326"/>
          </a:xfrm>
          <a:prstGeom prst="rect">
            <a:avLst/>
          </a:prstGeom>
          <a:noFill/>
        </p:spPr>
        <p:txBody>
          <a:bodyPr wrap="square" rtlCol="0">
            <a:spAutoFit/>
          </a:bodyPr>
          <a:lstStyle/>
          <a:p>
            <a:pPr marL="285750" indent="-285750">
              <a:buClr>
                <a:srgbClr val="1C7EC1"/>
              </a:buClr>
              <a:buFont typeface="Arial" panose="020B0604020202020204" pitchFamily="34" charset="0"/>
              <a:buChar char="•"/>
            </a:pPr>
            <a:r>
              <a:rPr lang="nl-NL" b="1" dirty="0">
                <a:latin typeface="Futura Std Book" panose="020B0502020204020303" pitchFamily="34" charset="0"/>
              </a:rPr>
              <a:t>Status</a:t>
            </a:r>
            <a:r>
              <a:rPr lang="nl-NL" dirty="0">
                <a:latin typeface="Futura Std Book" panose="020B0502020204020303" pitchFamily="34" charset="0"/>
              </a:rPr>
              <a:t> – of het project goedgekeurd is of niet.</a:t>
            </a:r>
          </a:p>
          <a:p>
            <a:pPr marL="285750" indent="-285750">
              <a:buClr>
                <a:srgbClr val="1C7EC1"/>
              </a:buClr>
              <a:buFont typeface="Arial" panose="020B0604020202020204" pitchFamily="34" charset="0"/>
              <a:buChar char="•"/>
            </a:pPr>
            <a:r>
              <a:rPr lang="nl-NL" b="1" dirty="0">
                <a:latin typeface="Futura Std Book" panose="020B0502020204020303" pitchFamily="34" charset="0"/>
              </a:rPr>
              <a:t>Projecteigenaar </a:t>
            </a:r>
            <a:r>
              <a:rPr lang="nl-NL" dirty="0">
                <a:latin typeface="Futura Std Book" panose="020B0502020204020303" pitchFamily="34" charset="0"/>
              </a:rPr>
              <a:t>– degene die op dit moment het meeste bezig is met het project – dit kan veranderen</a:t>
            </a:r>
          </a:p>
          <a:p>
            <a:pPr marL="285750" indent="-285750">
              <a:buClr>
                <a:srgbClr val="1C7EC1"/>
              </a:buClr>
              <a:buFont typeface="Arial" panose="020B0604020202020204" pitchFamily="34" charset="0"/>
              <a:buChar char="•"/>
            </a:pPr>
            <a:r>
              <a:rPr lang="nl-NL" b="1" dirty="0">
                <a:latin typeface="Futura Std Book" panose="020B0502020204020303" pitchFamily="34" charset="0"/>
              </a:rPr>
              <a:t>Gewenste einddatum </a:t>
            </a:r>
            <a:r>
              <a:rPr lang="nl-NL" dirty="0">
                <a:latin typeface="Futura Std Book" panose="020B0502020204020303" pitchFamily="34" charset="0"/>
              </a:rPr>
              <a:t>– datum die u hebt aangevraagd</a:t>
            </a:r>
          </a:p>
          <a:p>
            <a:pPr marL="285750" indent="-285750">
              <a:buClr>
                <a:srgbClr val="1C7EC1"/>
              </a:buClr>
              <a:buFont typeface="Arial" panose="020B0604020202020204" pitchFamily="34" charset="0"/>
              <a:buChar char="•"/>
            </a:pPr>
            <a:r>
              <a:rPr lang="nl-NL" b="1" dirty="0">
                <a:latin typeface="Futura Std Book" panose="020B0502020204020303" pitchFamily="34" charset="0"/>
              </a:rPr>
              <a:t>Deadline project </a:t>
            </a:r>
            <a:r>
              <a:rPr lang="nl-NL" dirty="0">
                <a:latin typeface="Futura Std Book" panose="020B0502020204020303" pitchFamily="34" charset="0"/>
              </a:rPr>
              <a:t>– een uitroepteken betekent dat de einddatum is veranderd</a:t>
            </a:r>
          </a:p>
          <a:p>
            <a:pPr marL="285750" indent="-285750">
              <a:buClr>
                <a:srgbClr val="1C7EC1"/>
              </a:buClr>
              <a:buFont typeface="Arial" panose="020B0604020202020204" pitchFamily="34" charset="0"/>
              <a:buChar char="•"/>
            </a:pPr>
            <a:r>
              <a:rPr lang="nl-NL" b="1" dirty="0">
                <a:latin typeface="Futura Std Book" panose="020B0502020204020303" pitchFamily="34" charset="0"/>
              </a:rPr>
              <a:t>Naam project </a:t>
            </a:r>
            <a:r>
              <a:rPr lang="nl-NL" dirty="0">
                <a:latin typeface="Futura Std Book" panose="020B0502020204020303" pitchFamily="34" charset="0"/>
              </a:rPr>
              <a:t>– dit is de naam die uw project heeft gekregen. Gebruik deze naam in alle mailcommunicatie</a:t>
            </a:r>
          </a:p>
          <a:p>
            <a:pPr marL="285750" indent="-285750">
              <a:buClr>
                <a:srgbClr val="1C7EC1"/>
              </a:buClr>
              <a:buFont typeface="Arial" panose="020B0604020202020204" pitchFamily="34" charset="0"/>
              <a:buChar char="•"/>
            </a:pPr>
            <a:r>
              <a:rPr lang="nl-NL" b="1" dirty="0">
                <a:latin typeface="Futura Std Book" panose="020B0502020204020303" pitchFamily="34" charset="0"/>
              </a:rPr>
              <a:t>Projectstatus </a:t>
            </a:r>
            <a:r>
              <a:rPr lang="nl-NL" dirty="0">
                <a:latin typeface="Futura Std Book" panose="020B0502020204020303" pitchFamily="34" charset="0"/>
              </a:rPr>
              <a:t>– verandert regelmatig, geeft belangrijke informatie over uw project</a:t>
            </a:r>
          </a:p>
        </p:txBody>
      </p:sp>
    </p:spTree>
    <p:extLst>
      <p:ext uri="{BB962C8B-B14F-4D97-AF65-F5344CB8AC3E}">
        <p14:creationId xmlns:p14="http://schemas.microsoft.com/office/powerpoint/2010/main" val="764825502"/>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CDA8D8B-9D68-4A12-902C-D4041F1EBA24}" vid="{658D23D4-4ED3-407A-8B8C-7ED966391AC4}"/>
    </a:ext>
  </a:extLst>
</a:theme>
</file>

<file path=docProps/app.xml><?xml version="1.0" encoding="utf-8"?>
<Properties xmlns="http://schemas.openxmlformats.org/officeDocument/2006/extended-properties" xmlns:vt="http://schemas.openxmlformats.org/officeDocument/2006/docPropsVTypes">
  <Template>Theme1</Template>
  <TotalTime>6111</TotalTime>
  <Words>915</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Century Gothic</vt:lpstr>
      <vt:lpstr>Century Gothic Bold</vt:lpstr>
      <vt:lpstr>Futura PT Bold</vt:lpstr>
      <vt:lpstr>Futura Std Book</vt:lpstr>
      <vt:lpstr>Futura Std Heavy</vt:lpstr>
      <vt:lpstr>Futura Std Light</vt:lpstr>
      <vt:lpstr>Futura Std Medium</vt:lpstr>
      <vt:lpstr>Tw Cen MT</vt:lpstr>
      <vt:lpstr>Theme1</vt:lpstr>
      <vt:lpstr>PowerPoint Presentation</vt:lpstr>
      <vt:lpstr>PowerPoint Presentation</vt:lpstr>
      <vt:lpstr>Soorten projecten in InMotion</vt:lpstr>
      <vt:lpstr>Een project opstarten</vt:lpstr>
      <vt:lpstr>Projecttype</vt:lpstr>
      <vt:lpstr>Project opslaan en later verdergaan</vt:lpstr>
      <vt:lpstr>PowerPoint Presentation</vt:lpstr>
      <vt:lpstr>Bijlagen toevoegen aan een aanvraag</vt:lpstr>
      <vt:lpstr>Voortgang van het project</vt:lpstr>
      <vt:lpstr>PowerPoint Presentation</vt:lpstr>
      <vt:lpstr>Nakijken van materiaal</vt:lpstr>
      <vt:lpstr>Feedback leveren</vt:lpstr>
      <vt:lpstr>Wat zet ik in een beoordeling?</vt:lpstr>
      <vt:lpstr>Goedkeuringsstatus</vt:lpstr>
      <vt:lpstr>Goedkeuringsstatus - vervolg</vt:lpstr>
      <vt:lpstr>Beoordeling opsturen</vt:lpstr>
      <vt:lpstr>Beoordelingen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Pearlstein</dc:creator>
  <cp:lastModifiedBy>Chris Pearlstein</cp:lastModifiedBy>
  <cp:revision>55</cp:revision>
  <dcterms:created xsi:type="dcterms:W3CDTF">2020-03-16T12:57:21Z</dcterms:created>
  <dcterms:modified xsi:type="dcterms:W3CDTF">2020-10-22T19:33:26Z</dcterms:modified>
</cp:coreProperties>
</file>