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6" r:id="rId2"/>
    <p:sldId id="257" r:id="rId3"/>
    <p:sldId id="261" r:id="rId4"/>
    <p:sldId id="259" r:id="rId5"/>
    <p:sldId id="266" r:id="rId6"/>
    <p:sldId id="263" r:id="rId7"/>
    <p:sldId id="256" r:id="rId8"/>
    <p:sldId id="264" r:id="rId9"/>
    <p:sldId id="265" r:id="rId10"/>
    <p:sldId id="272" r:id="rId11"/>
    <p:sldId id="268" r:id="rId12"/>
    <p:sldId id="270" r:id="rId13"/>
    <p:sldId id="275" r:id="rId14"/>
    <p:sldId id="267" r:id="rId15"/>
    <p:sldId id="277" r:id="rId16"/>
    <p:sldId id="271" r:id="rId17"/>
    <p:sldId id="273" r:id="rId18"/>
    <p:sldId id="27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EC1"/>
    <a:srgbClr val="32C903"/>
    <a:srgbClr val="2B9B13"/>
    <a:srgbClr val="43FF14"/>
    <a:srgbClr val="97BBDD"/>
    <a:srgbClr val="B1FFB3"/>
    <a:srgbClr val="A9F8A9"/>
    <a:srgbClr val="C6C5C5"/>
    <a:srgbClr val="8558B1"/>
    <a:srgbClr val="2F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6" autoAdjust="0"/>
    <p:restoredTop sz="94660"/>
  </p:normalViewPr>
  <p:slideViewPr>
    <p:cSldViewPr snapToGrid="0">
      <p:cViewPr varScale="1">
        <p:scale>
          <a:sx n="67" d="100"/>
          <a:sy n="67" d="100"/>
        </p:scale>
        <p:origin x="64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4984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6770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6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1"/>
            <a:ext cx="27432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1"/>
            <a:ext cx="8026400" cy="5745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75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90600"/>
          </a:xfrm>
        </p:spPr>
        <p:txBody>
          <a:bodyPr/>
          <a:lstStyle/>
          <a:p>
            <a:r>
              <a:rPr lang="en-US"/>
              <a:t>Click to edit Master title style</a:t>
            </a:r>
          </a:p>
        </p:txBody>
      </p:sp>
      <p:sp>
        <p:nvSpPr>
          <p:cNvPr id="3" name="Text Placeholder 2"/>
          <p:cNvSpPr>
            <a:spLocks noGrp="1"/>
          </p:cNvSpPr>
          <p:nvPr>
            <p:ph type="body" sz="half" idx="1"/>
          </p:nvPr>
        </p:nvSpPr>
        <p:spPr>
          <a:xfrm>
            <a:off x="609600" y="14478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0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66800"/>
          </a:xfrm>
        </p:spPr>
        <p:txBody>
          <a:bodyPr/>
          <a:lstStyle>
            <a:lvl1pPr>
              <a:lnSpc>
                <a:spcPts val="3740"/>
              </a:lnSpc>
              <a:defRPr sz="32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60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66800"/>
          </a:xfrm>
        </p:spPr>
        <p:txBody>
          <a:bodyPr/>
          <a:lstStyle>
            <a:lvl1pPr>
              <a:lnSpc>
                <a:spcPts val="3740"/>
              </a:lnSpc>
              <a:defRPr sz="32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407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56842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0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8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8722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49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7587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6858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a:t>
            </a:r>
            <a:br>
              <a:rPr lang="en-US" altLang="en-US"/>
            </a:br>
            <a:r>
              <a:rPr lang="en-US" altLang="en-US"/>
              <a:t>Master title style</a:t>
            </a:r>
          </a:p>
        </p:txBody>
      </p:sp>
      <p:sp>
        <p:nvSpPr>
          <p:cNvPr id="1028" name="Rectangle 17"/>
          <p:cNvSpPr>
            <a:spLocks noGrp="1" noChangeArrowheads="1"/>
          </p:cNvSpPr>
          <p:nvPr>
            <p:ph type="body" idx="1"/>
          </p:nvPr>
        </p:nvSpPr>
        <p:spPr bwMode="auto">
          <a:xfrm>
            <a:off x="609600" y="1600200"/>
            <a:ext cx="10972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36"/>
          <p:cNvSpPr txBox="1">
            <a:spLocks noChangeArrowheads="1"/>
          </p:cNvSpPr>
          <p:nvPr/>
        </p:nvSpPr>
        <p:spPr bwMode="auto">
          <a:xfrm>
            <a:off x="10871200" y="6581776"/>
            <a:ext cx="914400" cy="276225"/>
          </a:xfrm>
          <a:prstGeom prst="rect">
            <a:avLst/>
          </a:prstGeom>
          <a:noFill/>
          <a:ln>
            <a:noFill/>
          </a:ln>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defRPr/>
            </a:pPr>
            <a:fld id="{8376EA44-CA06-4F58-A80D-E4319EAD8C96}" type="slidenum">
              <a:rPr lang="en-US" altLang="en-US" sz="1200">
                <a:solidFill>
                  <a:schemeClr val="bg1"/>
                </a:solidFill>
                <a:latin typeface="Tw Cen MT" pitchFamily="34" charset="0"/>
              </a:rPr>
              <a:pPr algn="r">
                <a:defRPr/>
              </a:pPr>
              <a:t>‹#›</a:t>
            </a:fld>
            <a:endParaRPr lang="fr-FR" altLang="en-US" sz="1200">
              <a:solidFill>
                <a:schemeClr val="bg1"/>
              </a:solidFill>
              <a:latin typeface="Tw Cen MT" pitchFamily="34" charset="0"/>
            </a:endParaRPr>
          </a:p>
        </p:txBody>
      </p:sp>
      <p:sp>
        <p:nvSpPr>
          <p:cNvPr id="1030" name="TextBox 40"/>
          <p:cNvSpPr txBox="1">
            <a:spLocks noChangeArrowheads="1"/>
          </p:cNvSpPr>
          <p:nvPr/>
        </p:nvSpPr>
        <p:spPr bwMode="auto">
          <a:xfrm>
            <a:off x="304801" y="6573838"/>
            <a:ext cx="1885951" cy="260350"/>
          </a:xfrm>
          <a:prstGeom prst="rect">
            <a:avLst/>
          </a:prstGeom>
          <a:no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fr-FR" altLang="en-US" sz="1100">
                <a:solidFill>
                  <a:srgbClr val="FFFFFF"/>
                </a:solidFill>
                <a:latin typeface="Tw Cen MT" panose="020B0602020104020603" pitchFamily="34" charset="0"/>
              </a:rPr>
              <a:t> ZOLL Medical</a:t>
            </a:r>
          </a:p>
        </p:txBody>
      </p:sp>
    </p:spTree>
    <p:extLst>
      <p:ext uri="{BB962C8B-B14F-4D97-AF65-F5344CB8AC3E}">
        <p14:creationId xmlns:p14="http://schemas.microsoft.com/office/powerpoint/2010/main" val="18563230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1" fontAlgn="base" hangingPunct="1">
        <a:spcBef>
          <a:spcPct val="0"/>
        </a:spcBef>
        <a:spcAft>
          <a:spcPct val="0"/>
        </a:spcAft>
        <a:defRPr sz="3200" b="1">
          <a:solidFill>
            <a:srgbClr val="0487C9"/>
          </a:solidFill>
          <a:latin typeface="Century Gothic Bold" charset="0"/>
          <a:ea typeface="MS PGothic" panose="020B0600070205080204" pitchFamily="34" charset="-128"/>
          <a:cs typeface="Geneva" charset="-128"/>
        </a:defRPr>
      </a:lvl1pPr>
      <a:lvl2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2pPr>
      <a:lvl3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3pPr>
      <a:lvl4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4pPr>
      <a:lvl5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5pPr>
      <a:lvl6pPr marL="457200" algn="l" rtl="0" eaLnBrk="1" fontAlgn="base" hangingPunct="1">
        <a:spcBef>
          <a:spcPct val="0"/>
        </a:spcBef>
        <a:spcAft>
          <a:spcPct val="0"/>
        </a:spcAft>
        <a:defRPr sz="3600" b="1">
          <a:solidFill>
            <a:srgbClr val="0487C9"/>
          </a:solidFill>
          <a:latin typeface="Arial" charset="0"/>
        </a:defRPr>
      </a:lvl6pPr>
      <a:lvl7pPr marL="914400" algn="l" rtl="0" eaLnBrk="1" fontAlgn="base" hangingPunct="1">
        <a:spcBef>
          <a:spcPct val="0"/>
        </a:spcBef>
        <a:spcAft>
          <a:spcPct val="0"/>
        </a:spcAft>
        <a:defRPr sz="3600" b="1">
          <a:solidFill>
            <a:srgbClr val="0487C9"/>
          </a:solidFill>
          <a:latin typeface="Arial" charset="0"/>
        </a:defRPr>
      </a:lvl7pPr>
      <a:lvl8pPr marL="1371600" algn="l" rtl="0" eaLnBrk="1" fontAlgn="base" hangingPunct="1">
        <a:spcBef>
          <a:spcPct val="0"/>
        </a:spcBef>
        <a:spcAft>
          <a:spcPct val="0"/>
        </a:spcAft>
        <a:defRPr sz="3600" b="1">
          <a:solidFill>
            <a:srgbClr val="0487C9"/>
          </a:solidFill>
          <a:latin typeface="Arial" charset="0"/>
        </a:defRPr>
      </a:lvl8pPr>
      <a:lvl9pPr marL="1828800" algn="l" rtl="0" eaLnBrk="1" fontAlgn="base" hangingPunct="1">
        <a:spcBef>
          <a:spcPct val="0"/>
        </a:spcBef>
        <a:spcAft>
          <a:spcPct val="0"/>
        </a:spcAft>
        <a:defRPr sz="3600" b="1">
          <a:solidFill>
            <a:srgbClr val="0487C9"/>
          </a:solidFill>
          <a:latin typeface="Arial" charset="0"/>
        </a:defRPr>
      </a:lvl9pPr>
    </p:titleStyle>
    <p:bodyStyle>
      <a:lvl1pPr marL="342900" indent="-34290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MS PGothic" panose="020B0600070205080204" pitchFamily="34" charset="-128"/>
          <a:cs typeface="Geneva" charset="-128"/>
        </a:defRPr>
      </a:lvl1pPr>
      <a:lvl2pPr marL="742950" indent="-28575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Century Gothic" charset="0"/>
          <a:cs typeface="Century Gothic" charset="0"/>
        </a:defRPr>
      </a:lvl2pPr>
      <a:lvl3pPr marL="1143000" indent="-28575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Century Gothic" charset="0"/>
          <a:cs typeface="Century Gothic" charset="0"/>
        </a:defRPr>
      </a:lvl3pPr>
      <a:lvl4pPr marL="1600200" indent="-228600" algn="l" rtl="0" eaLnBrk="1" fontAlgn="base" hangingPunct="1">
        <a:spcBef>
          <a:spcPct val="20000"/>
        </a:spcBef>
        <a:spcAft>
          <a:spcPct val="0"/>
        </a:spcAft>
        <a:buClr>
          <a:srgbClr val="0487C9"/>
        </a:buClr>
        <a:buFont typeface="Arial" panose="020B0604020202020204" pitchFamily="34" charset="0"/>
        <a:buChar char="•"/>
        <a:defRPr>
          <a:solidFill>
            <a:schemeClr val="tx1"/>
          </a:solidFill>
          <a:latin typeface="Century Gothic" charset="0"/>
          <a:ea typeface="Century Gothic" charset="0"/>
          <a:cs typeface="Century Gothic" charset="0"/>
        </a:defRPr>
      </a:lvl4pPr>
      <a:lvl5pPr marL="2057400" indent="-228600" algn="l" rtl="0" eaLnBrk="1" fontAlgn="base" hangingPunct="1">
        <a:spcBef>
          <a:spcPct val="20000"/>
        </a:spcBef>
        <a:spcAft>
          <a:spcPct val="0"/>
        </a:spcAft>
        <a:buClr>
          <a:srgbClr val="0487C9"/>
        </a:buClr>
        <a:buFont typeface="Arial" panose="020B0604020202020204" pitchFamily="34" charset="0"/>
        <a:buChar char="•"/>
        <a:defRPr>
          <a:solidFill>
            <a:schemeClr val="tx1"/>
          </a:solidFill>
          <a:latin typeface="Century Gothic" charset="0"/>
          <a:ea typeface="Century Gothic" charset="0"/>
          <a:cs typeface="Century Gothic" charset="0"/>
        </a:defRPr>
      </a:lvl5pPr>
      <a:lvl6pPr marL="25146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6pPr>
      <a:lvl7pPr marL="29718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7pPr>
      <a:lvl8pPr marL="34290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8pPr>
      <a:lvl9pPr marL="38862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6071C-6824-A74A-9B70-14C744782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049" y="2331539"/>
            <a:ext cx="5017294" cy="2945856"/>
          </a:xfrm>
          <a:prstGeom prst="rect">
            <a:avLst/>
          </a:prstGeom>
        </p:spPr>
      </p:pic>
      <p:sp>
        <p:nvSpPr>
          <p:cNvPr id="6" name="Title 6"/>
          <p:cNvSpPr txBox="1">
            <a:spLocks/>
          </p:cNvSpPr>
          <p:nvPr/>
        </p:nvSpPr>
        <p:spPr bwMode="auto">
          <a:xfrm>
            <a:off x="4754879" y="1947683"/>
            <a:ext cx="6409509" cy="212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Geneva"/>
              </a:defRPr>
            </a:lvl1pPr>
            <a:lvl2pPr marL="742950" indent="-285750">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spcBef>
                <a:spcPct val="20000"/>
              </a:spcBef>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spcBef>
                <a:spcPct val="20000"/>
              </a:spcBef>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a:spcBef>
                <a:spcPct val="0"/>
              </a:spcBef>
              <a:buClrTx/>
              <a:buFontTx/>
              <a:buNone/>
            </a:pPr>
            <a:r>
              <a:rPr lang="fr-FR" altLang="en-US" sz="4000" b="1" dirty="0">
                <a:solidFill>
                  <a:srgbClr val="0487C9"/>
                </a:solidFill>
                <a:latin typeface="Futura Std Heavy" panose="020B0502020204020303" pitchFamily="34" charset="0"/>
              </a:rPr>
              <a:t>InMotion : </a:t>
            </a:r>
            <a:r>
              <a:rPr lang="fr-FR" altLang="en-US" sz="4000" dirty="0">
                <a:solidFill>
                  <a:srgbClr val="0487C9"/>
                </a:solidFill>
                <a:latin typeface="Futura Std Book" panose="020B0502020204020303" pitchFamily="34" charset="0"/>
              </a:rPr>
              <a:t>Soumission </a:t>
            </a:r>
            <a:br/>
            <a:r>
              <a:rPr lang="fr-FR" altLang="en-US" sz="4000" dirty="0">
                <a:solidFill>
                  <a:srgbClr val="0487C9"/>
                </a:solidFill>
                <a:latin typeface="Futura Std Book" panose="020B0502020204020303" pitchFamily="34" charset="0"/>
              </a:rPr>
              <a:t>et révision d’un projet</a:t>
            </a:r>
          </a:p>
        </p:txBody>
      </p:sp>
      <p:pic>
        <p:nvPicPr>
          <p:cNvPr id="4" name="Picture 3">
            <a:extLst>
              <a:ext uri="{FF2B5EF4-FFF2-40B4-BE49-F238E27FC236}">
                <a16:creationId xmlns:a16="http://schemas.microsoft.com/office/drawing/2014/main" id="{3D51F6FC-8231-5E43-B8CC-7D04ED75C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045" y="5604387"/>
            <a:ext cx="1854200" cy="538316"/>
          </a:xfrm>
          <a:prstGeom prst="rect">
            <a:avLst/>
          </a:prstGeom>
        </p:spPr>
      </p:pic>
    </p:spTree>
    <p:extLst>
      <p:ext uri="{BB962C8B-B14F-4D97-AF65-F5344CB8AC3E}">
        <p14:creationId xmlns:p14="http://schemas.microsoft.com/office/powerpoint/2010/main" val="422326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11" y="2456869"/>
            <a:ext cx="10972800" cy="3429000"/>
          </a:xfrm>
        </p:spPr>
        <p:txBody>
          <a:bodyPr>
            <a:normAutofit/>
          </a:bodyPr>
          <a:lstStyle/>
          <a:p>
            <a:pPr marL="0" indent="0" algn="ctr">
              <a:buNone/>
            </a:pPr>
            <a:r>
              <a:rPr lang="fr-FR" sz="8800" b="1" dirty="0">
                <a:solidFill>
                  <a:srgbClr val="0487C9"/>
                </a:solidFill>
                <a:latin typeface="Futura Std Heavy" panose="020B0502020204020303" pitchFamily="34" charset="0"/>
              </a:rPr>
              <a:t>Révision des épreuves</a:t>
            </a:r>
          </a:p>
        </p:txBody>
      </p:sp>
    </p:spTree>
    <p:extLst>
      <p:ext uri="{BB962C8B-B14F-4D97-AF65-F5344CB8AC3E}">
        <p14:creationId xmlns:p14="http://schemas.microsoft.com/office/powerpoint/2010/main" val="114154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a:latin typeface="Futura Std Heavy" panose="020B0502020204020303" pitchFamily="34" charset="0"/>
              </a:rPr>
              <a:t>Accès à votre révision</a:t>
            </a:r>
          </a:p>
        </p:txBody>
      </p:sp>
      <p:sp>
        <p:nvSpPr>
          <p:cNvPr id="3" name="Content Placeholder 2"/>
          <p:cNvSpPr>
            <a:spLocks noGrp="1"/>
          </p:cNvSpPr>
          <p:nvPr>
            <p:ph idx="1"/>
          </p:nvPr>
        </p:nvSpPr>
        <p:spPr>
          <a:xfrm>
            <a:off x="838200" y="1825625"/>
            <a:ext cx="4491182" cy="4351338"/>
          </a:xfrm>
        </p:spPr>
        <p:txBody>
          <a:bodyPr>
            <a:normAutofit/>
          </a:bodyPr>
          <a:lstStyle/>
          <a:p>
            <a:r>
              <a:rPr lang="fr-FR" sz="2200" dirty="0">
                <a:latin typeface="Futura Std Book" panose="020B0502020204020303" pitchFamily="34" charset="0"/>
              </a:rPr>
              <a:t>Un e-mail intitulé « Copie de la notification au réviseur - Preuve disponible pour révision » - « test » sera envoyé avec un lien vers votre révision. </a:t>
            </a:r>
          </a:p>
          <a:p>
            <a:pPr marL="0" indent="0">
              <a:buNone/>
            </a:pPr>
            <a:endParaRPr lang="fr-FR" sz="2200" dirty="0">
              <a:latin typeface="Futura Std Book" panose="020B0502020204020303" pitchFamily="34" charset="0"/>
            </a:endParaRPr>
          </a:p>
          <a:p>
            <a:r>
              <a:rPr lang="fr-FR" sz="2200" dirty="0">
                <a:latin typeface="Futura Std Book" panose="020B0502020204020303" pitchFamily="34" charset="0"/>
              </a:rPr>
              <a:t>Ou bien connectez-vous à </a:t>
            </a:r>
            <a:r>
              <a:rPr lang="fr-FR" sz="2200" b="1" dirty="0">
                <a:latin typeface="Futura Std Book" panose="020B0502020204020303" pitchFamily="34" charset="0"/>
              </a:rPr>
              <a:t>inMotionnow.com</a:t>
            </a:r>
            <a:r>
              <a:rPr lang="fr-FR" sz="2200" dirty="0"/>
              <a:t> </a:t>
            </a:r>
            <a:r>
              <a:rPr lang="fr-FR" sz="2200" dirty="0">
                <a:latin typeface="Futura Std Book" panose="020B0502020204020303" pitchFamily="34" charset="0"/>
              </a:rPr>
              <a:t>et allez dans l’</a:t>
            </a:r>
            <a:r>
              <a:rPr lang="fr-FR" sz="2200" b="1" dirty="0">
                <a:solidFill>
                  <a:srgbClr val="1C7EC1"/>
                </a:solidFill>
                <a:latin typeface="Futura Std Book" panose="020B0502020204020303" pitchFamily="34" charset="0"/>
              </a:rPr>
              <a:t>onglet révision</a:t>
            </a:r>
            <a:r>
              <a:rPr lang="fr-FR" sz="2200" dirty="0">
                <a:latin typeface="Futura Std Book" panose="020B0502020204020303" pitchFamily="34" charset="0"/>
              </a:rPr>
              <a:t>.</a:t>
            </a:r>
            <a:r>
              <a:rPr lang="fr-FR" sz="2200" b="1" dirty="0">
                <a:solidFill>
                  <a:srgbClr val="1C7EC1"/>
                </a:solidFill>
                <a:latin typeface="Futura Std Book" panose="020B0502020204020303" pitchFamily="34" charset="0"/>
              </a:rPr>
              <a:t> </a:t>
            </a:r>
          </a:p>
        </p:txBody>
      </p:sp>
      <p:pic>
        <p:nvPicPr>
          <p:cNvPr id="4" name="Picture 3"/>
          <p:cNvPicPr>
            <a:picLocks noChangeAspect="1"/>
          </p:cNvPicPr>
          <p:nvPr/>
        </p:nvPicPr>
        <p:blipFill rotWithShape="1">
          <a:blip r:embed="rId2" cstate="print"/>
          <a:srcRect r="1192" b="4214"/>
          <a:stretch/>
        </p:blipFill>
        <p:spPr>
          <a:xfrm>
            <a:off x="1970770" y="5593051"/>
            <a:ext cx="1985818" cy="583912"/>
          </a:xfrm>
          <a:prstGeom prst="roundRect">
            <a:avLst/>
          </a:prstGeom>
        </p:spPr>
      </p:pic>
      <p:pic>
        <p:nvPicPr>
          <p:cNvPr id="5" name="Picture 4"/>
          <p:cNvPicPr>
            <a:picLocks noChangeAspect="1"/>
          </p:cNvPicPr>
          <p:nvPr/>
        </p:nvPicPr>
        <p:blipFill>
          <a:blip r:embed="rId3" cstate="print"/>
          <a:stretch>
            <a:fillRect/>
          </a:stretch>
        </p:blipFill>
        <p:spPr>
          <a:xfrm>
            <a:off x="5778699" y="1825625"/>
            <a:ext cx="5642119" cy="33003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1507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10" y="346541"/>
            <a:ext cx="10515600" cy="636158"/>
          </a:xfrm>
        </p:spPr>
        <p:txBody>
          <a:bodyPr/>
          <a:lstStyle/>
          <a:p>
            <a:r>
              <a:rPr lang="fr-FR" dirty="0">
                <a:latin typeface="Futura Std Heavy" panose="020B0502020204020303" pitchFamily="34" charset="0"/>
              </a:rPr>
              <a:t>Commentaires de retour</a:t>
            </a:r>
          </a:p>
        </p:txBody>
      </p:sp>
      <p:pic>
        <p:nvPicPr>
          <p:cNvPr id="4" name="Content Placeholder 3"/>
          <p:cNvPicPr>
            <a:picLocks noGrp="1" noChangeAspect="1"/>
          </p:cNvPicPr>
          <p:nvPr>
            <p:ph idx="1"/>
          </p:nvPr>
        </p:nvPicPr>
        <p:blipFill>
          <a:blip r:embed="rId2" cstate="print">
            <a:alphaModFix amt="85000"/>
          </a:blip>
          <a:stretch>
            <a:fillRect/>
          </a:stretch>
        </p:blipFill>
        <p:spPr>
          <a:xfrm>
            <a:off x="838199" y="1858623"/>
            <a:ext cx="10515600" cy="4279604"/>
          </a:xfrm>
          <a:prstGeom prst="rect">
            <a:avLst/>
          </a:prstGeom>
        </p:spPr>
      </p:pic>
      <p:sp>
        <p:nvSpPr>
          <p:cNvPr id="5" name="TextBox 4"/>
          <p:cNvSpPr txBox="1"/>
          <p:nvPr/>
        </p:nvSpPr>
        <p:spPr>
          <a:xfrm>
            <a:off x="3306279" y="1079051"/>
            <a:ext cx="2971901" cy="340519"/>
          </a:xfrm>
          <a:prstGeom prst="roundRect">
            <a:avLst/>
          </a:prstGeom>
          <a:solidFill>
            <a:schemeClr val="bg1"/>
          </a:solidFill>
          <a:ln w="19050">
            <a:solidFill>
              <a:srgbClr val="32C903"/>
            </a:solidFill>
          </a:ln>
        </p:spPr>
        <p:txBody>
          <a:bodyPr wrap="none" rtlCol="0">
            <a:spAutoFit/>
          </a:bodyPr>
          <a:lstStyle/>
          <a:p>
            <a:pPr algn="ctr"/>
            <a:r>
              <a:rPr lang="fr-FR" sz="1400" dirty="0">
                <a:latin typeface="Futura Std Book" panose="020B0502020204020303" pitchFamily="34" charset="0"/>
              </a:rPr>
              <a:t>Outils pour éditer votre épreuve</a:t>
            </a:r>
          </a:p>
        </p:txBody>
      </p:sp>
      <p:cxnSp>
        <p:nvCxnSpPr>
          <p:cNvPr id="7" name="Straight Arrow Connector 6"/>
          <p:cNvCxnSpPr>
            <a:cxnSpLocks/>
          </p:cNvCxnSpPr>
          <p:nvPr/>
        </p:nvCxnSpPr>
        <p:spPr>
          <a:xfrm>
            <a:off x="4789801" y="1453622"/>
            <a:ext cx="4856" cy="92635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cxnSpLocks/>
          </p:cNvCxnSpPr>
          <p:nvPr/>
        </p:nvCxnSpPr>
        <p:spPr>
          <a:xfrm>
            <a:off x="1908889" y="1262248"/>
            <a:ext cx="0" cy="55792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cxnSpLocks/>
          </p:cNvCxnSpPr>
          <p:nvPr/>
        </p:nvCxnSpPr>
        <p:spPr>
          <a:xfrm flipV="1">
            <a:off x="2180151" y="2873203"/>
            <a:ext cx="0" cy="88057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cxnSpLocks/>
          </p:cNvCxnSpPr>
          <p:nvPr/>
        </p:nvCxnSpPr>
        <p:spPr>
          <a:xfrm>
            <a:off x="11122601" y="1453622"/>
            <a:ext cx="0" cy="185563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cxnSpLocks/>
          </p:cNvCxnSpPr>
          <p:nvPr/>
        </p:nvCxnSpPr>
        <p:spPr>
          <a:xfrm flipV="1">
            <a:off x="6955388" y="3679489"/>
            <a:ext cx="1463931" cy="1026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0132983" y="938755"/>
            <a:ext cx="1979236" cy="817245"/>
          </a:xfrm>
          <a:prstGeom prst="roundRect">
            <a:avLst/>
          </a:prstGeom>
          <a:solidFill>
            <a:schemeClr val="bg1"/>
          </a:solidFill>
          <a:ln w="19050">
            <a:solidFill>
              <a:srgbClr val="32C903"/>
            </a:solidFill>
          </a:ln>
        </p:spPr>
        <p:txBody>
          <a:bodyPr wrap="square" rtlCol="0">
            <a:spAutoFit/>
          </a:bodyPr>
          <a:lstStyle/>
          <a:p>
            <a:pPr algn="ctr"/>
            <a:r>
              <a:rPr lang="fr-FR" sz="1400" dirty="0">
                <a:latin typeface="Futura Std Book" panose="020B0502020204020303" pitchFamily="34" charset="0"/>
              </a:rPr>
              <a:t>Quiconque participe à la révision avec vous</a:t>
            </a:r>
          </a:p>
        </p:txBody>
      </p:sp>
      <p:sp>
        <p:nvSpPr>
          <p:cNvPr id="27" name="TextBox 26"/>
          <p:cNvSpPr txBox="1"/>
          <p:nvPr/>
        </p:nvSpPr>
        <p:spPr>
          <a:xfrm>
            <a:off x="8516983" y="4550292"/>
            <a:ext cx="2605618" cy="578882"/>
          </a:xfrm>
          <a:prstGeom prst="roundRect">
            <a:avLst/>
          </a:prstGeom>
          <a:solidFill>
            <a:schemeClr val="bg1"/>
          </a:solidFill>
          <a:ln w="19050">
            <a:solidFill>
              <a:srgbClr val="32C903"/>
            </a:solidFill>
          </a:ln>
        </p:spPr>
        <p:txBody>
          <a:bodyPr wrap="square" rtlCol="0">
            <a:spAutoFit/>
          </a:bodyPr>
          <a:lstStyle/>
          <a:p>
            <a:pPr algn="ctr"/>
            <a:r>
              <a:rPr lang="fr-FR" sz="1400" dirty="0">
                <a:latin typeface="Futura Std Book" panose="020B0502020204020303" pitchFamily="34" charset="0"/>
              </a:rPr>
              <a:t>Les commentaires ou modifications s’affichent ici</a:t>
            </a:r>
          </a:p>
        </p:txBody>
      </p:sp>
      <p:cxnSp>
        <p:nvCxnSpPr>
          <p:cNvPr id="29" name="Straight Arrow Connector 28"/>
          <p:cNvCxnSpPr>
            <a:cxnSpLocks/>
          </p:cNvCxnSpPr>
          <p:nvPr/>
        </p:nvCxnSpPr>
        <p:spPr>
          <a:xfrm>
            <a:off x="7830718" y="1296300"/>
            <a:ext cx="0" cy="108367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cxnSpLocks/>
          </p:cNvCxnSpPr>
          <p:nvPr/>
        </p:nvCxnSpPr>
        <p:spPr>
          <a:xfrm flipV="1">
            <a:off x="9240750" y="5748441"/>
            <a:ext cx="1348871" cy="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cxnSpLocks/>
          </p:cNvCxnSpPr>
          <p:nvPr/>
        </p:nvCxnSpPr>
        <p:spPr>
          <a:xfrm flipH="1">
            <a:off x="2410101" y="2190434"/>
            <a:ext cx="612626"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81A9F7FD-840D-1447-A41D-4A386D73D6D6}"/>
              </a:ext>
            </a:extLst>
          </p:cNvPr>
          <p:cNvSpPr/>
          <p:nvPr/>
        </p:nvSpPr>
        <p:spPr>
          <a:xfrm>
            <a:off x="7550747" y="247556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6641998" y="1079051"/>
            <a:ext cx="2377440" cy="578882"/>
          </a:xfrm>
          <a:prstGeom prst="roundRect">
            <a:avLst/>
          </a:prstGeom>
          <a:solidFill>
            <a:schemeClr val="bg1"/>
          </a:solidFill>
          <a:ln w="19050">
            <a:solidFill>
              <a:srgbClr val="32C903"/>
            </a:solidFill>
          </a:ln>
        </p:spPr>
        <p:txBody>
          <a:bodyPr wrap="square" rtlCol="0">
            <a:spAutoFit/>
          </a:bodyPr>
          <a:lstStyle/>
          <a:p>
            <a:pPr algn="ctr"/>
            <a:r>
              <a:rPr lang="fr-FR" sz="1400" dirty="0">
                <a:latin typeface="Futura Std Book" panose="020B0502020204020303" pitchFamily="34" charset="0"/>
              </a:rPr>
              <a:t>Faire disparaître les commentaires</a:t>
            </a:r>
          </a:p>
        </p:txBody>
      </p:sp>
      <p:sp>
        <p:nvSpPr>
          <p:cNvPr id="30" name="Oval 29">
            <a:extLst>
              <a:ext uri="{FF2B5EF4-FFF2-40B4-BE49-F238E27FC236}">
                <a16:creationId xmlns:a16="http://schemas.microsoft.com/office/drawing/2014/main" id="{C2F7299C-EA98-B44E-9386-CC331BF10949}"/>
              </a:ext>
            </a:extLst>
          </p:cNvPr>
          <p:cNvSpPr/>
          <p:nvPr/>
        </p:nvSpPr>
        <p:spPr>
          <a:xfrm>
            <a:off x="10842630" y="3387112"/>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385985" y="5561700"/>
            <a:ext cx="2057446" cy="340519"/>
          </a:xfrm>
          <a:prstGeom prst="roundRect">
            <a:avLst/>
          </a:prstGeom>
          <a:solidFill>
            <a:schemeClr val="bg1"/>
          </a:solidFill>
          <a:ln w="19050">
            <a:solidFill>
              <a:srgbClr val="32C903"/>
            </a:solidFill>
          </a:ln>
        </p:spPr>
        <p:txBody>
          <a:bodyPr wrap="none" rtlCol="0">
            <a:spAutoFit/>
          </a:bodyPr>
          <a:lstStyle/>
          <a:p>
            <a:pPr algn="ctr"/>
            <a:r>
              <a:rPr lang="fr-FR" sz="1400" dirty="0">
                <a:latin typeface="Futura Std Book" panose="020B0502020204020303" pitchFamily="34" charset="0"/>
              </a:rPr>
              <a:t>Ajouter un commentaire</a:t>
            </a:r>
          </a:p>
        </p:txBody>
      </p:sp>
      <p:sp>
        <p:nvSpPr>
          <p:cNvPr id="24" name="TextBox 23"/>
          <p:cNvSpPr txBox="1"/>
          <p:nvPr/>
        </p:nvSpPr>
        <p:spPr>
          <a:xfrm>
            <a:off x="6017477" y="3253758"/>
            <a:ext cx="1669876" cy="817245"/>
          </a:xfrm>
          <a:prstGeom prst="roundRect">
            <a:avLst/>
          </a:prstGeom>
          <a:solidFill>
            <a:schemeClr val="bg1"/>
          </a:solidFill>
          <a:ln w="19050">
            <a:solidFill>
              <a:srgbClr val="32C903"/>
            </a:solidFill>
          </a:ln>
        </p:spPr>
        <p:txBody>
          <a:bodyPr wrap="square" rtlCol="0">
            <a:spAutoFit/>
          </a:bodyPr>
          <a:lstStyle/>
          <a:p>
            <a:pPr algn="ctr"/>
            <a:r>
              <a:rPr lang="fr-FR" sz="1400" dirty="0">
                <a:latin typeface="Futura Std Book" panose="020B0502020204020303" pitchFamily="34" charset="0"/>
              </a:rPr>
              <a:t>Choisir un statut d’approbation sur chaque page</a:t>
            </a:r>
          </a:p>
        </p:txBody>
      </p:sp>
      <p:sp>
        <p:nvSpPr>
          <p:cNvPr id="35" name="TextBox 34"/>
          <p:cNvSpPr txBox="1"/>
          <p:nvPr/>
        </p:nvSpPr>
        <p:spPr>
          <a:xfrm>
            <a:off x="3012430" y="2005768"/>
            <a:ext cx="854552" cy="340519"/>
          </a:xfrm>
          <a:prstGeom prst="roundRect">
            <a:avLst/>
          </a:prstGeom>
          <a:solidFill>
            <a:schemeClr val="bg1"/>
          </a:solidFill>
          <a:ln w="19050">
            <a:solidFill>
              <a:srgbClr val="32C903"/>
            </a:solidFill>
          </a:ln>
        </p:spPr>
        <p:txBody>
          <a:bodyPr wrap="none" rtlCol="0">
            <a:spAutoFit/>
          </a:bodyPr>
          <a:lstStyle/>
          <a:p>
            <a:pPr algn="ctr"/>
            <a:r>
              <a:rPr lang="fr-FR" sz="1400" dirty="0">
                <a:latin typeface="Futura Std Book" panose="020B0502020204020303" pitchFamily="34" charset="0"/>
              </a:rPr>
              <a:t>Versions</a:t>
            </a:r>
          </a:p>
        </p:txBody>
      </p:sp>
      <p:sp>
        <p:nvSpPr>
          <p:cNvPr id="37" name="Oval 36">
            <a:extLst>
              <a:ext uri="{FF2B5EF4-FFF2-40B4-BE49-F238E27FC236}">
                <a16:creationId xmlns:a16="http://schemas.microsoft.com/office/drawing/2014/main" id="{6A9031AA-A3AF-784D-A977-1D09AD5F14BB}"/>
              </a:ext>
            </a:extLst>
          </p:cNvPr>
          <p:cNvSpPr/>
          <p:nvPr/>
        </p:nvSpPr>
        <p:spPr>
          <a:xfrm>
            <a:off x="1620209" y="188338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87797" y="1079051"/>
            <a:ext cx="2068775" cy="340519"/>
          </a:xfrm>
          <a:prstGeom prst="roundRect">
            <a:avLst/>
          </a:prstGeom>
          <a:solidFill>
            <a:schemeClr val="bg1"/>
          </a:solidFill>
          <a:ln w="19050">
            <a:solidFill>
              <a:srgbClr val="32C903"/>
            </a:solidFill>
          </a:ln>
        </p:spPr>
        <p:txBody>
          <a:bodyPr wrap="none" rtlCol="0">
            <a:spAutoFit/>
          </a:bodyPr>
          <a:lstStyle/>
          <a:p>
            <a:pPr algn="ctr"/>
            <a:r>
              <a:rPr lang="fr-FR" sz="1400" dirty="0">
                <a:latin typeface="Futura Std Book" panose="020B0502020204020303" pitchFamily="34" charset="0"/>
              </a:rPr>
              <a:t>Message du créateur</a:t>
            </a:r>
          </a:p>
        </p:txBody>
      </p:sp>
      <p:sp>
        <p:nvSpPr>
          <p:cNvPr id="39" name="Oval 38">
            <a:extLst>
              <a:ext uri="{FF2B5EF4-FFF2-40B4-BE49-F238E27FC236}">
                <a16:creationId xmlns:a16="http://schemas.microsoft.com/office/drawing/2014/main" id="{C03F7E3A-CB47-1B4B-A41D-4426BC8FF656}"/>
              </a:ext>
            </a:extLst>
          </p:cNvPr>
          <p:cNvSpPr/>
          <p:nvPr/>
        </p:nvSpPr>
        <p:spPr>
          <a:xfrm>
            <a:off x="759706" y="186148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p:cNvCxnSpPr>
            <a:cxnSpLocks/>
          </p:cNvCxnSpPr>
          <p:nvPr/>
        </p:nvCxnSpPr>
        <p:spPr>
          <a:xfrm flipV="1">
            <a:off x="712651" y="2245697"/>
            <a:ext cx="327026" cy="789809"/>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73342" y="2973848"/>
            <a:ext cx="1132669" cy="578882"/>
          </a:xfrm>
          <a:prstGeom prst="roundRect">
            <a:avLst/>
          </a:prstGeom>
          <a:solidFill>
            <a:schemeClr val="bg1"/>
          </a:solidFill>
          <a:ln w="19050">
            <a:solidFill>
              <a:srgbClr val="32C903"/>
            </a:solidFill>
          </a:ln>
        </p:spPr>
        <p:txBody>
          <a:bodyPr wrap="none" rtlCol="0">
            <a:spAutoFit/>
          </a:bodyPr>
          <a:lstStyle/>
          <a:p>
            <a:pPr algn="ctr"/>
            <a:r>
              <a:rPr lang="fr-FR" sz="1400" dirty="0">
                <a:latin typeface="Futura Std Book" panose="020B0502020204020303" pitchFamily="34" charset="0"/>
              </a:rPr>
              <a:t>Imprimer</a:t>
            </a:r>
          </a:p>
          <a:p>
            <a:pPr algn="ctr"/>
            <a:r>
              <a:rPr lang="fr-FR" sz="1400" dirty="0">
                <a:latin typeface="Futura Std Book" panose="020B0502020204020303" pitchFamily="34" charset="0"/>
              </a:rPr>
              <a:t>Télécharger</a:t>
            </a:r>
          </a:p>
        </p:txBody>
      </p:sp>
      <p:sp>
        <p:nvSpPr>
          <p:cNvPr id="17" name="TextBox 16"/>
          <p:cNvSpPr txBox="1"/>
          <p:nvPr/>
        </p:nvSpPr>
        <p:spPr>
          <a:xfrm>
            <a:off x="1357264" y="3707020"/>
            <a:ext cx="1645774" cy="340519"/>
          </a:xfrm>
          <a:prstGeom prst="roundRect">
            <a:avLst/>
          </a:prstGeom>
          <a:solidFill>
            <a:schemeClr val="bg1"/>
          </a:solidFill>
          <a:ln w="19050">
            <a:solidFill>
              <a:srgbClr val="32C903"/>
            </a:solidFill>
          </a:ln>
        </p:spPr>
        <p:txBody>
          <a:bodyPr wrap="none" rtlCol="0">
            <a:spAutoFit/>
          </a:bodyPr>
          <a:lstStyle/>
          <a:p>
            <a:pPr algn="ctr"/>
            <a:r>
              <a:rPr lang="fr-FR" sz="1400" dirty="0">
                <a:latin typeface="Futura Std Book" panose="020B0502020204020303" pitchFamily="34" charset="0"/>
              </a:rPr>
              <a:t>Nombre de pages</a:t>
            </a:r>
          </a:p>
        </p:txBody>
      </p:sp>
      <p:sp>
        <p:nvSpPr>
          <p:cNvPr id="43" name="Oval 42">
            <a:extLst>
              <a:ext uri="{FF2B5EF4-FFF2-40B4-BE49-F238E27FC236}">
                <a16:creationId xmlns:a16="http://schemas.microsoft.com/office/drawing/2014/main" id="{5B51B636-9F0C-2D44-9A60-8D6A5B7010F8}"/>
              </a:ext>
            </a:extLst>
          </p:cNvPr>
          <p:cNvSpPr/>
          <p:nvPr/>
        </p:nvSpPr>
        <p:spPr>
          <a:xfrm>
            <a:off x="3179043" y="2449441"/>
            <a:ext cx="322637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786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a:latin typeface="Futura Std Heavy" panose="020B0502020204020303" pitchFamily="34" charset="0"/>
              </a:rPr>
              <a:t>Que dois-je ajouter à ma révision ?</a:t>
            </a:r>
          </a:p>
        </p:txBody>
      </p:sp>
      <p:sp>
        <p:nvSpPr>
          <p:cNvPr id="3" name="Content Placeholder 2"/>
          <p:cNvSpPr>
            <a:spLocks noGrp="1"/>
          </p:cNvSpPr>
          <p:nvPr>
            <p:ph idx="1"/>
          </p:nvPr>
        </p:nvSpPr>
        <p:spPr/>
        <p:txBody>
          <a:bodyPr/>
          <a:lstStyle/>
          <a:p>
            <a:r>
              <a:rPr lang="fr-FR" dirty="0">
                <a:latin typeface="Futura Std Book" panose="020B0502020204020303" pitchFamily="34" charset="0"/>
              </a:rPr>
              <a:t>Commentaires et modifications spécifiques. </a:t>
            </a:r>
          </a:p>
          <a:p>
            <a:r>
              <a:rPr lang="fr-FR" dirty="0">
                <a:latin typeface="Futura Std Book" panose="020B0502020204020303" pitchFamily="34" charset="0"/>
              </a:rPr>
              <a:t>Ne pas ajouter de questions.</a:t>
            </a:r>
          </a:p>
          <a:p>
            <a:r>
              <a:rPr lang="fr-FR" dirty="0">
                <a:latin typeface="Futura Std Book" panose="020B0502020204020303" pitchFamily="34" charset="0"/>
              </a:rPr>
              <a:t>Ajouter un nouveau document Word en pièce jointe si vous avez beaucoup de commentaires et de modifications.</a:t>
            </a:r>
          </a:p>
          <a:p>
            <a:r>
              <a:rPr lang="fr-FR" dirty="0">
                <a:latin typeface="Futura Std Book" panose="020B0502020204020303" pitchFamily="34" charset="0"/>
              </a:rPr>
              <a:t>Ajouter une nouvelle image à votre révision si vous le souhaitez.</a:t>
            </a:r>
          </a:p>
        </p:txBody>
      </p:sp>
    </p:spTree>
    <p:extLst>
      <p:ext uri="{BB962C8B-B14F-4D97-AF65-F5344CB8AC3E}">
        <p14:creationId xmlns:p14="http://schemas.microsoft.com/office/powerpoint/2010/main" val="25983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a:latin typeface="Futura Std Heavy" panose="020B0502020204020303" pitchFamily="34" charset="0"/>
              </a:rPr>
              <a:t>Statut d’approbation</a:t>
            </a:r>
          </a:p>
        </p:txBody>
      </p:sp>
      <p:sp>
        <p:nvSpPr>
          <p:cNvPr id="5" name="4 Rectángulo"/>
          <p:cNvSpPr/>
          <p:nvPr/>
        </p:nvSpPr>
        <p:spPr>
          <a:xfrm>
            <a:off x="630937" y="2510002"/>
            <a:ext cx="10882190" cy="1323439"/>
          </a:xfrm>
          <a:prstGeom prst="rect">
            <a:avLst/>
          </a:prstGeom>
        </p:spPr>
        <p:txBody>
          <a:bodyPr wrap="square">
            <a:spAutoFit/>
          </a:bodyPr>
          <a:lstStyle/>
          <a:p>
            <a:pPr>
              <a:spcAft>
                <a:spcPts val="2400"/>
              </a:spcAft>
            </a:pPr>
            <a:r>
              <a:rPr lang="fr-FR" sz="1500" b="1" dirty="0"/>
              <a:t>Approuvé tel quel </a:t>
            </a:r>
            <a:r>
              <a:rPr lang="fr-FR" sz="1500" dirty="0"/>
              <a:t>– Aucune modification n’est nécessaire.</a:t>
            </a:r>
          </a:p>
          <a:p>
            <a:pPr>
              <a:lnSpc>
                <a:spcPct val="150000"/>
              </a:lnSpc>
              <a:spcAft>
                <a:spcPts val="600"/>
              </a:spcAft>
            </a:pPr>
            <a:r>
              <a:rPr lang="fr-FR" sz="1500" b="1" dirty="0"/>
              <a:t>Approuvé avec des modifications </a:t>
            </a:r>
            <a:r>
              <a:rPr lang="fr-FR" sz="1500" dirty="0"/>
              <a:t>– Les modifications marquées doivent être effectuées, mais le réviseur ne veut pas que l’épreuve lui soit renvoyée. L’épreuve est approuvée dans l’attente des modifications indiquées.</a:t>
            </a:r>
          </a:p>
        </p:txBody>
      </p:sp>
    </p:spTree>
    <p:extLst>
      <p:ext uri="{BB962C8B-B14F-4D97-AF65-F5344CB8AC3E}">
        <p14:creationId xmlns:p14="http://schemas.microsoft.com/office/powerpoint/2010/main" val="202738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fr-FR" sz="4400" dirty="0">
                <a:latin typeface="Futura Std Heavy" panose="020B0502020204020303" pitchFamily="34" charset="0"/>
              </a:rPr>
              <a:t>Statut d’approbation - suite</a:t>
            </a:r>
          </a:p>
        </p:txBody>
      </p:sp>
      <p:sp>
        <p:nvSpPr>
          <p:cNvPr id="6" name="5 Rectángulo"/>
          <p:cNvSpPr/>
          <p:nvPr/>
        </p:nvSpPr>
        <p:spPr>
          <a:xfrm>
            <a:off x="457199" y="2302336"/>
            <a:ext cx="10875819" cy="2785378"/>
          </a:xfrm>
          <a:prstGeom prst="rect">
            <a:avLst/>
          </a:prstGeom>
        </p:spPr>
        <p:txBody>
          <a:bodyPr wrap="square">
            <a:spAutoFit/>
          </a:bodyPr>
          <a:lstStyle/>
          <a:p>
            <a:pPr>
              <a:lnSpc>
                <a:spcPct val="150000"/>
              </a:lnSpc>
              <a:spcBef>
                <a:spcPts val="1200"/>
              </a:spcBef>
              <a:spcAft>
                <a:spcPts val="1200"/>
              </a:spcAft>
            </a:pPr>
            <a:r>
              <a:rPr lang="fr-FR" sz="1500" b="1" dirty="0"/>
              <a:t>Modifier et soumettre à nouveau </a:t>
            </a:r>
            <a:r>
              <a:rPr lang="fr-FR" sz="1500" dirty="0"/>
              <a:t>– Le réviseur souhaite que le créateur apporte les modifications demandées et les renvoie pour une révision approfondie.</a:t>
            </a:r>
          </a:p>
          <a:p>
            <a:pPr>
              <a:lnSpc>
                <a:spcPct val="150000"/>
              </a:lnSpc>
              <a:spcBef>
                <a:spcPts val="1200"/>
              </a:spcBef>
              <a:spcAft>
                <a:spcPts val="1200"/>
              </a:spcAft>
            </a:pPr>
            <a:r>
              <a:rPr lang="fr-FR" sz="1500" b="1" dirty="0"/>
              <a:t>Contactez-moi </a:t>
            </a:r>
            <a:r>
              <a:rPr lang="fr-FR" sz="1500" dirty="0"/>
              <a:t>– Le réviseur souhaite avoir un contact avec le créateur en dehors du système pour discuter plus largement des modifications. Les modifications peuvent être vastes et difficiles à décrire ou de grande envergure et nécessiter une révision complète.</a:t>
            </a:r>
          </a:p>
          <a:p>
            <a:pPr>
              <a:lnSpc>
                <a:spcPct val="150000"/>
              </a:lnSpc>
              <a:spcBef>
                <a:spcPts val="1200"/>
              </a:spcBef>
              <a:spcAft>
                <a:spcPts val="1200"/>
              </a:spcAft>
            </a:pPr>
            <a:r>
              <a:rPr lang="fr-FR" sz="1500" b="1" dirty="0"/>
              <a:t>Non pertinent </a:t>
            </a:r>
            <a:r>
              <a:rPr lang="fr-FR" sz="1500" dirty="0"/>
              <a:t>– Les commentaires du réviseur ne sont pas nécessaires sur cette page et/ou le réviseur n’est pas qualifié pour faire des commentaires par rapport au sujet de cette page. Ceci peut se produire dans une épreuve de plusieurs pages qui comprend des commentaires de réviseurs de nombreux groupes différents.</a:t>
            </a:r>
          </a:p>
        </p:txBody>
      </p:sp>
    </p:spTree>
    <p:extLst>
      <p:ext uri="{BB962C8B-B14F-4D97-AF65-F5344CB8AC3E}">
        <p14:creationId xmlns:p14="http://schemas.microsoft.com/office/powerpoint/2010/main" val="303894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747"/>
            <a:ext cx="10972800" cy="1066800"/>
          </a:xfrm>
        </p:spPr>
        <p:txBody>
          <a:bodyPr/>
          <a:lstStyle/>
          <a:p>
            <a:r>
              <a:rPr lang="fr-FR" sz="4400" dirty="0">
                <a:latin typeface="Futura Std Heavy" panose="020B0502020204020303" pitchFamily="34" charset="0"/>
              </a:rPr>
              <a:t>Soumettre ma révision</a:t>
            </a:r>
          </a:p>
        </p:txBody>
      </p:sp>
      <p:pic>
        <p:nvPicPr>
          <p:cNvPr id="4" name="Content Placeholder 3"/>
          <p:cNvPicPr>
            <a:picLocks noGrp="1" noChangeAspect="1"/>
          </p:cNvPicPr>
          <p:nvPr>
            <p:ph idx="1"/>
          </p:nvPr>
        </p:nvPicPr>
        <p:blipFill>
          <a:blip r:embed="rId2" cstate="print"/>
          <a:stretch>
            <a:fillRect/>
          </a:stretch>
        </p:blipFill>
        <p:spPr>
          <a:xfrm>
            <a:off x="838200" y="2948998"/>
            <a:ext cx="10515600" cy="3075730"/>
          </a:xfrm>
          <a:prstGeom prst="rect">
            <a:avLst/>
          </a:prstGeom>
        </p:spPr>
      </p:pic>
      <p:sp>
        <p:nvSpPr>
          <p:cNvPr id="5" name="TextBox 4"/>
          <p:cNvSpPr txBox="1"/>
          <p:nvPr/>
        </p:nvSpPr>
        <p:spPr>
          <a:xfrm>
            <a:off x="2499361" y="1675055"/>
            <a:ext cx="7323909" cy="707886"/>
          </a:xfrm>
          <a:prstGeom prst="rect">
            <a:avLst/>
          </a:prstGeom>
          <a:noFill/>
        </p:spPr>
        <p:txBody>
          <a:bodyPr wrap="square" rtlCol="0">
            <a:spAutoFit/>
          </a:bodyPr>
          <a:lstStyle/>
          <a:p>
            <a:pPr algn="ctr">
              <a:buClr>
                <a:srgbClr val="1C7EC1"/>
              </a:buClr>
            </a:pPr>
            <a:r>
              <a:rPr lang="fr-FR" sz="2000" dirty="0">
                <a:solidFill>
                  <a:srgbClr val="1C7EC1"/>
                </a:solidFill>
                <a:latin typeface="Futura Std Book" panose="020B0502020204020303" pitchFamily="34" charset="0"/>
              </a:rPr>
              <a:t>Après avoir sélectionné un statut d’approbation sur chaque page, le bouton vert pour la soumission de la révision apparaîtra dans le coin supérieur droit.</a:t>
            </a:r>
          </a:p>
        </p:txBody>
      </p:sp>
      <p:cxnSp>
        <p:nvCxnSpPr>
          <p:cNvPr id="6" name="Straight Arrow Connector 5"/>
          <p:cNvCxnSpPr>
            <a:cxnSpLocks/>
          </p:cNvCxnSpPr>
          <p:nvPr/>
        </p:nvCxnSpPr>
        <p:spPr>
          <a:xfrm>
            <a:off x="9509760" y="1898469"/>
            <a:ext cx="888274" cy="94923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101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a:latin typeface="Futura Std Heavy" panose="020B0502020204020303" pitchFamily="34" charset="0"/>
              </a:rPr>
              <a:t>Révisions</a:t>
            </a:r>
          </a:p>
        </p:txBody>
      </p:sp>
      <p:sp>
        <p:nvSpPr>
          <p:cNvPr id="3" name="Content Placeholder 2"/>
          <p:cNvSpPr>
            <a:spLocks noGrp="1"/>
          </p:cNvSpPr>
          <p:nvPr>
            <p:ph idx="1"/>
          </p:nvPr>
        </p:nvSpPr>
        <p:spPr>
          <a:xfrm>
            <a:off x="479856" y="1762849"/>
            <a:ext cx="5486401" cy="4575175"/>
          </a:xfrm>
        </p:spPr>
        <p:txBody>
          <a:bodyPr>
            <a:normAutofit fontScale="85000" lnSpcReduction="10000"/>
          </a:bodyPr>
          <a:lstStyle/>
          <a:p>
            <a:r>
              <a:rPr lang="fr-FR" dirty="0">
                <a:latin typeface="Futura Std Book" panose="020B0502020204020303" pitchFamily="34" charset="0"/>
              </a:rPr>
              <a:t>Si votre révision est encore ouverte, un cercle vert s’affichera et vous devrez encore la soumettre.</a:t>
            </a:r>
          </a:p>
          <a:p>
            <a:endParaRPr lang="fr-FR" dirty="0">
              <a:latin typeface="Futura Std Book" panose="020B0502020204020303" pitchFamily="34" charset="0"/>
            </a:endParaRPr>
          </a:p>
          <a:p>
            <a:r>
              <a:rPr lang="fr-FR" dirty="0">
                <a:latin typeface="Futura Std Book" panose="020B0502020204020303" pitchFamily="34" charset="0"/>
              </a:rPr>
              <a:t>Si votre révision est terminée mais que l’épreuve est encore ouverte pour quelqu’un d’autre, un cercle vert et rouge s’affichera.</a:t>
            </a:r>
          </a:p>
          <a:p>
            <a:endParaRPr lang="fr-FR" dirty="0">
              <a:latin typeface="Futura Std Book" panose="020B0502020204020303" pitchFamily="34" charset="0"/>
            </a:endParaRPr>
          </a:p>
          <a:p>
            <a:r>
              <a:rPr lang="fr-FR" dirty="0">
                <a:latin typeface="Futura Std Book" panose="020B0502020204020303" pitchFamily="34" charset="0"/>
              </a:rPr>
              <a:t>Si quelqu’un a apporté des modifications à l’épreuve, un cercle rouge s’affichera.</a:t>
            </a:r>
          </a:p>
          <a:p>
            <a:endParaRPr lang="fr-FR" dirty="0">
              <a:latin typeface="Futura Std Book" panose="020B0502020204020303" pitchFamily="34" charset="0"/>
            </a:endParaRPr>
          </a:p>
          <a:p>
            <a:r>
              <a:rPr lang="fr-FR" dirty="0">
                <a:latin typeface="Futura Std Book" panose="020B0502020204020303" pitchFamily="34" charset="0"/>
              </a:rPr>
              <a:t>Si l’épreuve a été retournée par tous sous la forme « approuvé tel quel », un cercle noir et blanc s’affichera.</a:t>
            </a:r>
          </a:p>
          <a:p>
            <a:endParaRPr lang="fr-FR" dirty="0">
              <a:latin typeface="Futura Std Book" panose="020B0502020204020303" pitchFamily="34" charset="0"/>
            </a:endParaRPr>
          </a:p>
          <a:p>
            <a:endParaRPr lang="fr-FR" dirty="0">
              <a:latin typeface="Futura Std Book" panose="020B0502020204020303" pitchFamily="34" charset="0"/>
            </a:endParaRPr>
          </a:p>
        </p:txBody>
      </p:sp>
      <p:pic>
        <p:nvPicPr>
          <p:cNvPr id="4" name="Picture 3"/>
          <p:cNvPicPr>
            <a:picLocks noChangeAspect="1"/>
          </p:cNvPicPr>
          <p:nvPr/>
        </p:nvPicPr>
        <p:blipFill rotWithShape="1">
          <a:blip r:embed="rId2" cstate="print"/>
          <a:srcRect t="48687" r="3007"/>
          <a:stretch/>
        </p:blipFill>
        <p:spPr>
          <a:xfrm>
            <a:off x="6096000" y="1580862"/>
            <a:ext cx="2411268" cy="1173018"/>
          </a:xfrm>
          <a:prstGeom prst="rect">
            <a:avLst/>
          </a:prstGeom>
        </p:spPr>
      </p:pic>
      <p:pic>
        <p:nvPicPr>
          <p:cNvPr id="5" name="Picture 4"/>
          <p:cNvPicPr>
            <a:picLocks noChangeAspect="1"/>
          </p:cNvPicPr>
          <p:nvPr/>
        </p:nvPicPr>
        <p:blipFill rotWithShape="1">
          <a:blip r:embed="rId3" cstate="print"/>
          <a:srcRect t="46395" r="2391"/>
          <a:stretch/>
        </p:blipFill>
        <p:spPr>
          <a:xfrm>
            <a:off x="6355485" y="2666289"/>
            <a:ext cx="2686916" cy="1184564"/>
          </a:xfrm>
          <a:prstGeom prst="rect">
            <a:avLst/>
          </a:prstGeom>
        </p:spPr>
      </p:pic>
      <p:pic>
        <p:nvPicPr>
          <p:cNvPr id="6" name="Picture 5"/>
          <p:cNvPicPr>
            <a:picLocks noChangeAspect="1"/>
          </p:cNvPicPr>
          <p:nvPr/>
        </p:nvPicPr>
        <p:blipFill>
          <a:blip r:embed="rId4" cstate="print"/>
          <a:stretch>
            <a:fillRect/>
          </a:stretch>
        </p:blipFill>
        <p:spPr>
          <a:xfrm>
            <a:off x="6420571" y="5172367"/>
            <a:ext cx="3609975" cy="1171575"/>
          </a:xfrm>
          <a:prstGeom prst="rect">
            <a:avLst/>
          </a:prstGeom>
        </p:spPr>
      </p:pic>
      <p:pic>
        <p:nvPicPr>
          <p:cNvPr id="7" name="Picture 6"/>
          <p:cNvPicPr>
            <a:picLocks noChangeAspect="1"/>
          </p:cNvPicPr>
          <p:nvPr/>
        </p:nvPicPr>
        <p:blipFill rotWithShape="1">
          <a:blip r:embed="rId5" cstate="print"/>
          <a:srcRect t="16612" r="1989"/>
          <a:stretch/>
        </p:blipFill>
        <p:spPr>
          <a:xfrm>
            <a:off x="6420571" y="4050437"/>
            <a:ext cx="3185247" cy="1121930"/>
          </a:xfrm>
          <a:prstGeom prst="rect">
            <a:avLst/>
          </a:prstGeom>
        </p:spPr>
      </p:pic>
    </p:spTree>
    <p:extLst>
      <p:ext uri="{BB962C8B-B14F-4D97-AF65-F5344CB8AC3E}">
        <p14:creationId xmlns:p14="http://schemas.microsoft.com/office/powerpoint/2010/main" val="77503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29" y="2605603"/>
            <a:ext cx="10515600" cy="1325563"/>
          </a:xfrm>
        </p:spPr>
        <p:txBody>
          <a:bodyPr>
            <a:normAutofit/>
          </a:bodyPr>
          <a:lstStyle/>
          <a:p>
            <a:pPr algn="ctr"/>
            <a:r>
              <a:rPr lang="fr-FR" sz="8000" dirty="0">
                <a:latin typeface="Futura Std Book" panose="020B0502020204020303" pitchFamily="34" charset="0"/>
              </a:rPr>
              <a:t>Des questions ?</a:t>
            </a:r>
          </a:p>
        </p:txBody>
      </p:sp>
    </p:spTree>
    <p:extLst>
      <p:ext uri="{BB962C8B-B14F-4D97-AF65-F5344CB8AC3E}">
        <p14:creationId xmlns:p14="http://schemas.microsoft.com/office/powerpoint/2010/main" val="377482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180" y="768275"/>
            <a:ext cx="10445488" cy="707886"/>
          </a:xfrm>
          <a:prstGeom prst="rect">
            <a:avLst/>
          </a:prstGeom>
          <a:noFill/>
        </p:spPr>
        <p:txBody>
          <a:bodyPr wrap="none" rtlCol="0">
            <a:spAutoFit/>
          </a:bodyPr>
          <a:lstStyle/>
          <a:p>
            <a:r>
              <a:rPr lang="fr-FR" sz="4000" b="1" dirty="0">
                <a:solidFill>
                  <a:srgbClr val="0487C9"/>
                </a:solidFill>
                <a:latin typeface="Futura Std Heavy" panose="020B0502020204020303" pitchFamily="34" charset="0"/>
              </a:rPr>
              <a:t>InMotion : </a:t>
            </a:r>
            <a:r>
              <a:rPr lang="fr-FR" sz="4000" dirty="0">
                <a:solidFill>
                  <a:srgbClr val="0487C9"/>
                </a:solidFill>
                <a:latin typeface="Futura Std Book" panose="020B0502020204020303" pitchFamily="34" charset="0"/>
              </a:rPr>
              <a:t>Comment lancer et réviser un projet</a:t>
            </a:r>
          </a:p>
        </p:txBody>
      </p:sp>
      <p:pic>
        <p:nvPicPr>
          <p:cNvPr id="4" name="Picture 3"/>
          <p:cNvPicPr>
            <a:picLocks noChangeAspect="1"/>
          </p:cNvPicPr>
          <p:nvPr/>
        </p:nvPicPr>
        <p:blipFill rotWithShape="1">
          <a:blip r:embed="rId2" cstate="print">
            <a:alphaModFix/>
          </a:blip>
          <a:srcRect l="2384" t="29894" r="1131" b="2242"/>
          <a:stretch/>
        </p:blipFill>
        <p:spPr>
          <a:xfrm>
            <a:off x="1339966" y="2177148"/>
            <a:ext cx="4076765" cy="3025138"/>
          </a:xfrm>
          <a:prstGeom prst="rect">
            <a:avLst/>
          </a:prstGeom>
        </p:spPr>
      </p:pic>
      <p:sp>
        <p:nvSpPr>
          <p:cNvPr id="2" name="Rounded Rectangle 1">
            <a:extLst>
              <a:ext uri="{FF2B5EF4-FFF2-40B4-BE49-F238E27FC236}">
                <a16:creationId xmlns:a16="http://schemas.microsoft.com/office/drawing/2014/main" id="{2B8D974E-4032-804E-A3A5-11AD593D4447}"/>
              </a:ext>
            </a:extLst>
          </p:cNvPr>
          <p:cNvSpPr/>
          <p:nvPr/>
        </p:nvSpPr>
        <p:spPr>
          <a:xfrm>
            <a:off x="5068387" y="3300549"/>
            <a:ext cx="5425441" cy="1901737"/>
          </a:xfrm>
          <a:prstGeom prst="roundRect">
            <a:avLst/>
          </a:prstGeom>
          <a:solidFill>
            <a:schemeClr val="bg1"/>
          </a:solidFill>
          <a:ln>
            <a:solidFill>
              <a:srgbClr val="1C7E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394A37-9E38-7642-B831-9942DB6C64BE}"/>
              </a:ext>
            </a:extLst>
          </p:cNvPr>
          <p:cNvSpPr txBox="1"/>
          <p:nvPr/>
        </p:nvSpPr>
        <p:spPr>
          <a:xfrm>
            <a:off x="5334351" y="3626538"/>
            <a:ext cx="4995896" cy="1200329"/>
          </a:xfrm>
          <a:prstGeom prst="rect">
            <a:avLst/>
          </a:prstGeom>
          <a:noFill/>
        </p:spPr>
        <p:txBody>
          <a:bodyPr wrap="square" rtlCol="0">
            <a:spAutoFit/>
          </a:bodyPr>
          <a:lstStyle/>
          <a:p>
            <a:r>
              <a:rPr lang="fr-FR" sz="2400" dirty="0">
                <a:solidFill>
                  <a:srgbClr val="1C7EC1"/>
                </a:solidFill>
                <a:latin typeface="Futura Std Medium" panose="020B0502020204020303" pitchFamily="34" charset="0"/>
              </a:rPr>
              <a:t>Ceci explique comment lancer, gérer et réviser vos projets de marketing par le biais du système InMotion.</a:t>
            </a:r>
          </a:p>
        </p:txBody>
      </p:sp>
    </p:spTree>
    <p:extLst>
      <p:ext uri="{BB962C8B-B14F-4D97-AF65-F5344CB8AC3E}">
        <p14:creationId xmlns:p14="http://schemas.microsoft.com/office/powerpoint/2010/main" val="212377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a:latin typeface="Futura Std Heavy" panose="020B0502020204020303" pitchFamily="34" charset="0"/>
              </a:rPr>
              <a:t>Types de projet dans InMotion</a:t>
            </a:r>
          </a:p>
        </p:txBody>
      </p:sp>
      <p:sp>
        <p:nvSpPr>
          <p:cNvPr id="4" name="3 Rectángulo"/>
          <p:cNvSpPr/>
          <p:nvPr/>
        </p:nvSpPr>
        <p:spPr>
          <a:xfrm>
            <a:off x="969822" y="2108313"/>
            <a:ext cx="8548249" cy="2569934"/>
          </a:xfrm>
          <a:prstGeom prst="rect">
            <a:avLst/>
          </a:prstGeom>
        </p:spPr>
        <p:txBody>
          <a:bodyPr wrap="square">
            <a:spAutoFit/>
          </a:bodyPr>
          <a:lstStyle/>
          <a:p>
            <a:pPr>
              <a:spcAft>
                <a:spcPts val="1200"/>
              </a:spcAft>
            </a:pPr>
            <a:r>
              <a:rPr lang="fr-FR" sz="2200" b="1" dirty="0">
                <a:solidFill>
                  <a:srgbClr val="0487C9"/>
                </a:solidFill>
                <a:latin typeface="Futura Std Medium" pitchFamily="34" charset="0"/>
              </a:rPr>
              <a:t>Formulaires (demande de projet, bulletin de ventes, demande de traduction imprimée)</a:t>
            </a:r>
          </a:p>
          <a:p>
            <a:pPr>
              <a:spcBef>
                <a:spcPts val="1200"/>
              </a:spcBef>
              <a:spcAft>
                <a:spcPts val="1200"/>
              </a:spcAft>
            </a:pPr>
            <a:r>
              <a:rPr lang="fr-FR" dirty="0">
                <a:latin typeface="Futura Std Medium" pitchFamily="34" charset="0"/>
              </a:rPr>
              <a:t>Il existe trois formulaires différents. </a:t>
            </a:r>
          </a:p>
          <a:p>
            <a:pPr marL="342900" indent="-342900">
              <a:spcBef>
                <a:spcPts val="600"/>
              </a:spcBef>
              <a:spcAft>
                <a:spcPts val="600"/>
              </a:spcAft>
            </a:pPr>
            <a:r>
              <a:rPr lang="fr-FR" dirty="0">
                <a:solidFill>
                  <a:srgbClr val="2B9B13"/>
                </a:solidFill>
                <a:latin typeface="Futura Std Medium" pitchFamily="34" charset="0"/>
              </a:rPr>
              <a:t>1.</a:t>
            </a:r>
            <a:r>
              <a:rPr lang="fr-FR" dirty="0">
                <a:latin typeface="Futura Std Medium" pitchFamily="34" charset="0"/>
              </a:rPr>
              <a:t> Demande de projet</a:t>
            </a:r>
          </a:p>
          <a:p>
            <a:pPr marL="342900" indent="-342900">
              <a:spcAft>
                <a:spcPts val="600"/>
              </a:spcAft>
            </a:pPr>
            <a:r>
              <a:rPr lang="fr-FR" dirty="0">
                <a:solidFill>
                  <a:srgbClr val="2B9B13"/>
                </a:solidFill>
                <a:latin typeface="Futura Std Medium" pitchFamily="34" charset="0"/>
              </a:rPr>
              <a:t>2. </a:t>
            </a:r>
            <a:r>
              <a:rPr lang="fr-FR" dirty="0">
                <a:latin typeface="Futura Std Medium" pitchFamily="34" charset="0"/>
              </a:rPr>
              <a:t>Demande de traduction imprimée</a:t>
            </a:r>
          </a:p>
          <a:p>
            <a:pPr marL="342900" indent="-342900">
              <a:spcAft>
                <a:spcPts val="1200"/>
              </a:spcAft>
            </a:pPr>
            <a:r>
              <a:rPr lang="fr-FR" dirty="0">
                <a:solidFill>
                  <a:srgbClr val="2B9B13"/>
                </a:solidFill>
                <a:latin typeface="Futura Std Medium" pitchFamily="34" charset="0"/>
              </a:rPr>
              <a:t>3. </a:t>
            </a:r>
            <a:r>
              <a:rPr lang="fr-FR" dirty="0">
                <a:latin typeface="Futura Std Medium" pitchFamily="34" charset="0"/>
              </a:rPr>
              <a:t>Bulletins de ventes</a:t>
            </a:r>
          </a:p>
        </p:txBody>
      </p:sp>
      <p:sp>
        <p:nvSpPr>
          <p:cNvPr id="7" name="6 Rectángulo"/>
          <p:cNvSpPr/>
          <p:nvPr/>
        </p:nvSpPr>
        <p:spPr>
          <a:xfrm>
            <a:off x="969815" y="4740717"/>
            <a:ext cx="5721928" cy="923330"/>
          </a:xfrm>
          <a:prstGeom prst="rect">
            <a:avLst/>
          </a:prstGeom>
        </p:spPr>
        <p:txBody>
          <a:bodyPr wrap="square">
            <a:spAutoFit/>
          </a:bodyPr>
          <a:lstStyle/>
          <a:p>
            <a:pPr>
              <a:spcBef>
                <a:spcPts val="1200"/>
              </a:spcBef>
              <a:spcAft>
                <a:spcPts val="1200"/>
              </a:spcAft>
            </a:pPr>
            <a:r>
              <a:rPr lang="fr-FR" dirty="0">
                <a:latin typeface="Futura Std Medium" pitchFamily="34" charset="0"/>
              </a:rPr>
              <a:t>Le formulaire Demande de projet est le plus courant. C’est celui que vous utiliserez pour faire un eblast, un publipostage, un graphique des tendances de ventes, et bien d’autres.</a:t>
            </a:r>
          </a:p>
        </p:txBody>
      </p:sp>
      <p:pic>
        <p:nvPicPr>
          <p:cNvPr id="8" name="7 Imagen" descr="slide3.png"/>
          <p:cNvPicPr>
            <a:picLocks noChangeAspect="1"/>
          </p:cNvPicPr>
          <p:nvPr/>
        </p:nvPicPr>
        <p:blipFill>
          <a:blip r:embed="rId2" cstate="print"/>
          <a:stretch>
            <a:fillRect/>
          </a:stretch>
        </p:blipFill>
        <p:spPr>
          <a:xfrm>
            <a:off x="6733677" y="3421291"/>
            <a:ext cx="4155627" cy="2259854"/>
          </a:xfrm>
          <a:prstGeom prst="rect">
            <a:avLst/>
          </a:prstGeom>
        </p:spPr>
      </p:pic>
    </p:spTree>
    <p:extLst>
      <p:ext uri="{BB962C8B-B14F-4D97-AF65-F5344CB8AC3E}">
        <p14:creationId xmlns:p14="http://schemas.microsoft.com/office/powerpoint/2010/main" val="325573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a:latin typeface="Futura Std Heavy" panose="020B0502020204020303" pitchFamily="34" charset="0"/>
              </a:rPr>
              <a:t>Lancer un projet</a:t>
            </a:r>
          </a:p>
        </p:txBody>
      </p:sp>
      <p:sp>
        <p:nvSpPr>
          <p:cNvPr id="3" name="Content Placeholder 2"/>
          <p:cNvSpPr>
            <a:spLocks noGrp="1"/>
          </p:cNvSpPr>
          <p:nvPr>
            <p:ph idx="1"/>
          </p:nvPr>
        </p:nvSpPr>
        <p:spPr>
          <a:xfrm>
            <a:off x="745837" y="1917989"/>
            <a:ext cx="4657436" cy="4351338"/>
          </a:xfrm>
        </p:spPr>
        <p:txBody>
          <a:bodyPr>
            <a:normAutofit/>
          </a:bodyPr>
          <a:lstStyle/>
          <a:p>
            <a:r>
              <a:rPr lang="fr-FR" sz="2000" dirty="0">
                <a:latin typeface="Futura Std Book" panose="020B0502020204020303" pitchFamily="34" charset="0"/>
              </a:rPr>
              <a:t>Différents types de projet dans InMotion Chaque type a ses propres exigences. </a:t>
            </a:r>
          </a:p>
          <a:p>
            <a:r>
              <a:rPr lang="fr-FR" sz="2000" dirty="0">
                <a:latin typeface="Futura Std Book" panose="020B0502020204020303" pitchFamily="34" charset="0"/>
              </a:rPr>
              <a:t>Informations complètes et précises</a:t>
            </a:r>
          </a:p>
          <a:p>
            <a:r>
              <a:rPr lang="fr-FR" sz="2000" dirty="0">
                <a:latin typeface="Futura Std Book" panose="020B0502020204020303" pitchFamily="34" charset="0"/>
              </a:rPr>
              <a:t>Utilisez InMotion pour apporter des modifications au projet, voir qui travaille sur votre projet et suivre son évolution. </a:t>
            </a:r>
          </a:p>
          <a:p>
            <a:endParaRPr lang="fr-FR" sz="2000" dirty="0">
              <a:latin typeface="Futura Std Book" panose="020B0502020204020303" pitchFamily="34" charset="0"/>
            </a:endParaRPr>
          </a:p>
        </p:txBody>
      </p:sp>
      <p:pic>
        <p:nvPicPr>
          <p:cNvPr id="4" name="Content Placeholder 3"/>
          <p:cNvPicPr>
            <a:picLocks noChangeAspect="1"/>
          </p:cNvPicPr>
          <p:nvPr/>
        </p:nvPicPr>
        <p:blipFill rotWithShape="1">
          <a:blip r:embed="rId2" cstate="print"/>
          <a:srcRect l="11045" t="-564" r="4439" b="-263"/>
          <a:stretch/>
        </p:blipFill>
        <p:spPr>
          <a:xfrm>
            <a:off x="5902037" y="1171337"/>
            <a:ext cx="4987638" cy="4786118"/>
          </a:xfrm>
          <a:prstGeom prst="rect">
            <a:avLst/>
          </a:prstGeom>
        </p:spPr>
      </p:pic>
    </p:spTree>
    <p:extLst>
      <p:ext uri="{BB962C8B-B14F-4D97-AF65-F5344CB8AC3E}">
        <p14:creationId xmlns:p14="http://schemas.microsoft.com/office/powerpoint/2010/main" val="296782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a:latin typeface="Futura Std Heavy" panose="020B0502020204020303" pitchFamily="34" charset="0"/>
              </a:rPr>
              <a:t>Type de projet</a:t>
            </a:r>
          </a:p>
        </p:txBody>
      </p:sp>
      <p:pic>
        <p:nvPicPr>
          <p:cNvPr id="4" name="Content Placeholder 3"/>
          <p:cNvPicPr>
            <a:picLocks noGrp="1" noChangeAspect="1"/>
          </p:cNvPicPr>
          <p:nvPr>
            <p:ph idx="1"/>
          </p:nvPr>
        </p:nvPicPr>
        <p:blipFill rotWithShape="1">
          <a:blip r:embed="rId2" cstate="print"/>
          <a:srcRect l="2292" t="4889" r="3255"/>
          <a:stretch/>
        </p:blipFill>
        <p:spPr>
          <a:xfrm>
            <a:off x="609600" y="1897873"/>
            <a:ext cx="10861964" cy="3062253"/>
          </a:xfrm>
          <a:prstGeom prst="rect">
            <a:avLst/>
          </a:prstGeom>
        </p:spPr>
      </p:pic>
      <p:sp>
        <p:nvSpPr>
          <p:cNvPr id="3" name="TextBox 2"/>
          <p:cNvSpPr txBox="1"/>
          <p:nvPr/>
        </p:nvSpPr>
        <p:spPr>
          <a:xfrm>
            <a:off x="2034746" y="5630601"/>
            <a:ext cx="8146465" cy="400110"/>
          </a:xfrm>
          <a:prstGeom prst="rect">
            <a:avLst/>
          </a:prstGeom>
          <a:noFill/>
        </p:spPr>
        <p:txBody>
          <a:bodyPr wrap="square" rtlCol="0">
            <a:spAutoFit/>
          </a:bodyPr>
          <a:lstStyle/>
          <a:p>
            <a:pPr algn="ctr"/>
            <a:r>
              <a:rPr lang="fr-FR" sz="2000" dirty="0">
                <a:solidFill>
                  <a:srgbClr val="1C7EC1"/>
                </a:solidFill>
                <a:latin typeface="Futura Std Book" panose="020B0502020204020303" pitchFamily="34" charset="0"/>
              </a:rPr>
              <a:t>Vous pouvez choisir plusieurs types de projet dans une même demande. </a:t>
            </a:r>
          </a:p>
        </p:txBody>
      </p:sp>
    </p:spTree>
    <p:extLst>
      <p:ext uri="{BB962C8B-B14F-4D97-AF65-F5344CB8AC3E}">
        <p14:creationId xmlns:p14="http://schemas.microsoft.com/office/powerpoint/2010/main" val="24057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Enregistrer votre projet et le commencer plus tard</a:t>
            </a:r>
            <a:endParaRPr lang="fr-FR" dirty="0">
              <a:latin typeface="Futura Std Heavy" panose="020B0502020204020303" pitchFamily="34" charset="0"/>
            </a:endParaRPr>
          </a:p>
        </p:txBody>
      </p:sp>
      <p:sp>
        <p:nvSpPr>
          <p:cNvPr id="3" name="Content Placeholder 2"/>
          <p:cNvSpPr>
            <a:spLocks noGrp="1"/>
          </p:cNvSpPr>
          <p:nvPr>
            <p:ph idx="1"/>
          </p:nvPr>
        </p:nvSpPr>
        <p:spPr>
          <a:xfrm>
            <a:off x="546613" y="1787488"/>
            <a:ext cx="4181906" cy="4275932"/>
          </a:xfrm>
        </p:spPr>
        <p:txBody>
          <a:bodyPr/>
          <a:lstStyle/>
          <a:p>
            <a:r>
              <a:rPr lang="fr-FR" sz="2000" dirty="0">
                <a:latin typeface="Futura Std Book" panose="020B0502020204020303" pitchFamily="34" charset="0"/>
              </a:rPr>
              <a:t>Enregistrer votre travail et le commencer plus tard</a:t>
            </a:r>
          </a:p>
          <a:p>
            <a:r>
              <a:rPr lang="fr-FR" sz="2000" dirty="0">
                <a:latin typeface="Futura Std Book" panose="020B0502020204020303" pitchFamily="34" charset="0"/>
              </a:rPr>
              <a:t>Qu’est-ce que cela signifie ?</a:t>
            </a:r>
          </a:p>
        </p:txBody>
      </p:sp>
      <p:sp>
        <p:nvSpPr>
          <p:cNvPr id="5" name="4 Rectángulo"/>
          <p:cNvSpPr/>
          <p:nvPr/>
        </p:nvSpPr>
        <p:spPr>
          <a:xfrm>
            <a:off x="4712043" y="1637206"/>
            <a:ext cx="7202867" cy="1292662"/>
          </a:xfrm>
          <a:prstGeom prst="rect">
            <a:avLst/>
          </a:prstGeom>
        </p:spPr>
        <p:txBody>
          <a:bodyPr wrap="square">
            <a:spAutoFit/>
          </a:bodyPr>
          <a:lstStyle/>
          <a:p>
            <a:r>
              <a:rPr lang="fr-FR" sz="1300" b="1" dirty="0">
                <a:latin typeface="Futura Std Medium" pitchFamily="34" charset="0"/>
              </a:rPr>
              <a:t>Vous pouvez enregistrer votre travail et le quitter.</a:t>
            </a:r>
          </a:p>
          <a:p>
            <a:r>
              <a:rPr lang="fr-FR" sz="1300" dirty="0">
                <a:latin typeface="Futura Std Medium" pitchFamily="34" charset="0"/>
              </a:rPr>
              <a:t>Cela vous permet de continuer à remplir votre demande et de la soumettre à une date ultérieure. Ou bien vous pouvez soumettre votre travail. Si vous enregistrez et quittez, et que le travail sur votre tableau de bord s’affiche en jaune, nous ne pouvons pas encore voir ce travail. Vous êtes la seule personne qui peut le voir. Le message ci-dessous apparaîtra pour vous indiquer que votre demande n’est pas complète.</a:t>
            </a:r>
          </a:p>
        </p:txBody>
      </p:sp>
      <p:pic>
        <p:nvPicPr>
          <p:cNvPr id="6" name="5 Imagen" descr="slide6a.png"/>
          <p:cNvPicPr>
            <a:picLocks noChangeAspect="1"/>
          </p:cNvPicPr>
          <p:nvPr/>
        </p:nvPicPr>
        <p:blipFill>
          <a:blip r:embed="rId2" cstate="print"/>
          <a:stretch>
            <a:fillRect/>
          </a:stretch>
        </p:blipFill>
        <p:spPr>
          <a:xfrm>
            <a:off x="5384837" y="2908870"/>
            <a:ext cx="5921671" cy="2152381"/>
          </a:xfrm>
          <a:prstGeom prst="rect">
            <a:avLst/>
          </a:prstGeom>
        </p:spPr>
      </p:pic>
      <p:sp>
        <p:nvSpPr>
          <p:cNvPr id="7" name="6 Rectángulo"/>
          <p:cNvSpPr/>
          <p:nvPr/>
        </p:nvSpPr>
        <p:spPr>
          <a:xfrm>
            <a:off x="4917989" y="5184064"/>
            <a:ext cx="5251243" cy="692497"/>
          </a:xfrm>
          <a:prstGeom prst="rect">
            <a:avLst/>
          </a:prstGeom>
        </p:spPr>
        <p:txBody>
          <a:bodyPr wrap="square">
            <a:spAutoFit/>
          </a:bodyPr>
          <a:lstStyle/>
          <a:p>
            <a:r>
              <a:rPr lang="fr-FR" sz="1300" dirty="0">
                <a:latin typeface="Futura Std Medium" pitchFamily="34" charset="0"/>
              </a:rPr>
              <a:t>Une fois votre demande correctement remplie, vous verrez sur l’écran qu’elle a été soumise et vous recevrez une notification par e-mail que votre demande a été soumise.</a:t>
            </a:r>
          </a:p>
        </p:txBody>
      </p:sp>
      <p:pic>
        <p:nvPicPr>
          <p:cNvPr id="8" name="7 Imagen" descr="slide6b.png"/>
          <p:cNvPicPr>
            <a:picLocks noChangeAspect="1"/>
          </p:cNvPicPr>
          <p:nvPr/>
        </p:nvPicPr>
        <p:blipFill>
          <a:blip r:embed="rId3" cstate="print"/>
          <a:stretch>
            <a:fillRect/>
          </a:stretch>
        </p:blipFill>
        <p:spPr>
          <a:xfrm>
            <a:off x="10063131" y="5180335"/>
            <a:ext cx="1486827" cy="542857"/>
          </a:xfrm>
          <a:prstGeom prst="rect">
            <a:avLst/>
          </a:prstGeom>
        </p:spPr>
      </p:pic>
    </p:spTree>
    <p:extLst>
      <p:ext uri="{BB962C8B-B14F-4D97-AF65-F5344CB8AC3E}">
        <p14:creationId xmlns:p14="http://schemas.microsoft.com/office/powerpoint/2010/main" val="184349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24564" y="560898"/>
            <a:ext cx="10371282" cy="8629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740"/>
              </a:lnSpc>
            </a:pPr>
            <a:r>
              <a:rPr lang="fr-FR" sz="4400" b="1" dirty="0">
                <a:solidFill>
                  <a:srgbClr val="0487C9"/>
                </a:solidFill>
                <a:latin typeface="Futura PT Bold" panose="020B0902020204020203" pitchFamily="34" charset="0"/>
              </a:rPr>
              <a:t>Statuts de lancement de mon travail</a:t>
            </a:r>
          </a:p>
        </p:txBody>
      </p:sp>
      <p:sp>
        <p:nvSpPr>
          <p:cNvPr id="8" name="TextBox 7"/>
          <p:cNvSpPr txBox="1"/>
          <p:nvPr/>
        </p:nvSpPr>
        <p:spPr>
          <a:xfrm>
            <a:off x="4219299" y="1662026"/>
            <a:ext cx="6208023" cy="830997"/>
          </a:xfrm>
          <a:prstGeom prst="rect">
            <a:avLst/>
          </a:prstGeom>
          <a:noFill/>
        </p:spPr>
        <p:txBody>
          <a:bodyPr wrap="square" rtlCol="0">
            <a:spAutoFit/>
          </a:bodyPr>
          <a:lstStyle/>
          <a:p>
            <a:r>
              <a:rPr lang="fr-FR" sz="1600" dirty="0">
                <a:latin typeface="Futura Std Book" panose="020B0502020204020303" pitchFamily="34" charset="0"/>
              </a:rPr>
              <a:t>Vous avez lancé une demande mais elle n’a pas été soumise.  Vous devez terminer votre demande et la soumettre avant que le service de marketing intégré (IMS) puisse la voir.</a:t>
            </a:r>
          </a:p>
        </p:txBody>
      </p:sp>
      <p:sp>
        <p:nvSpPr>
          <p:cNvPr id="9" name="TextBox 8"/>
          <p:cNvSpPr txBox="1"/>
          <p:nvPr/>
        </p:nvSpPr>
        <p:spPr>
          <a:xfrm>
            <a:off x="4219299" y="2622891"/>
            <a:ext cx="5752016" cy="584775"/>
          </a:xfrm>
          <a:prstGeom prst="rect">
            <a:avLst/>
          </a:prstGeom>
          <a:noFill/>
        </p:spPr>
        <p:txBody>
          <a:bodyPr wrap="square" rtlCol="0">
            <a:spAutoFit/>
          </a:bodyPr>
          <a:lstStyle/>
          <a:p>
            <a:r>
              <a:rPr lang="fr-FR" sz="1600" dirty="0">
                <a:latin typeface="Futura Std Book" panose="020B0502020204020303" pitchFamily="34" charset="0"/>
              </a:rPr>
              <a:t>Vous avez fait une demande et elle est en cours de traitement avec l’équipe de gestion de projets.</a:t>
            </a:r>
          </a:p>
        </p:txBody>
      </p:sp>
      <p:sp>
        <p:nvSpPr>
          <p:cNvPr id="10" name="TextBox 9"/>
          <p:cNvSpPr txBox="1"/>
          <p:nvPr/>
        </p:nvSpPr>
        <p:spPr>
          <a:xfrm>
            <a:off x="4219299" y="3598654"/>
            <a:ext cx="5360130" cy="584775"/>
          </a:xfrm>
          <a:prstGeom prst="rect">
            <a:avLst/>
          </a:prstGeom>
          <a:noFill/>
        </p:spPr>
        <p:txBody>
          <a:bodyPr wrap="square" rtlCol="0">
            <a:spAutoFit/>
          </a:bodyPr>
          <a:lstStyle/>
          <a:p>
            <a:r>
              <a:rPr lang="fr-FR" sz="1600" dirty="0">
                <a:latin typeface="Futura Std Book" panose="020B0502020204020303" pitchFamily="34" charset="0"/>
              </a:rPr>
              <a:t>Votre demande a été soumise et acceptée. Elle a été assignée à une équipe. </a:t>
            </a:r>
          </a:p>
        </p:txBody>
      </p:sp>
      <p:sp>
        <p:nvSpPr>
          <p:cNvPr id="11" name="TextBox 10"/>
          <p:cNvSpPr txBox="1"/>
          <p:nvPr/>
        </p:nvSpPr>
        <p:spPr>
          <a:xfrm>
            <a:off x="4219299" y="4491912"/>
            <a:ext cx="6208022" cy="830997"/>
          </a:xfrm>
          <a:prstGeom prst="rect">
            <a:avLst/>
          </a:prstGeom>
          <a:noFill/>
        </p:spPr>
        <p:txBody>
          <a:bodyPr wrap="square" rtlCol="0">
            <a:spAutoFit/>
          </a:bodyPr>
          <a:lstStyle/>
          <a:p>
            <a:r>
              <a:rPr lang="fr-FR" sz="1600" dirty="0">
                <a:latin typeface="Futura Std Book" panose="020B0502020204020303" pitchFamily="34" charset="0"/>
              </a:rPr>
              <a:t>Un membre de l’équipe ou vous-même apportez des modifications à la demande initiale. La demande devra être à nouveau soumise pour que l’équipe puisse la voir.</a:t>
            </a:r>
          </a:p>
        </p:txBody>
      </p:sp>
      <p:sp>
        <p:nvSpPr>
          <p:cNvPr id="12" name="TextBox 11"/>
          <p:cNvSpPr txBox="1"/>
          <p:nvPr/>
        </p:nvSpPr>
        <p:spPr>
          <a:xfrm>
            <a:off x="4219299" y="5571214"/>
            <a:ext cx="6208024" cy="584775"/>
          </a:xfrm>
          <a:prstGeom prst="rect">
            <a:avLst/>
          </a:prstGeom>
          <a:noFill/>
        </p:spPr>
        <p:txBody>
          <a:bodyPr wrap="square" rtlCol="0">
            <a:spAutoFit/>
          </a:bodyPr>
          <a:lstStyle/>
          <a:p>
            <a:r>
              <a:rPr lang="fr-FR" sz="1600" dirty="0">
                <a:latin typeface="Futura Std Book" panose="020B0502020204020303" pitchFamily="34" charset="0"/>
              </a:rPr>
              <a:t>Votre demande a été refusée. Un e-mail vous a été envoyé avec la raison du refus.</a:t>
            </a:r>
          </a:p>
        </p:txBody>
      </p:sp>
      <p:sp>
        <p:nvSpPr>
          <p:cNvPr id="13" name="Oval 12">
            <a:extLst>
              <a:ext uri="{FF2B5EF4-FFF2-40B4-BE49-F238E27FC236}">
                <a16:creationId xmlns:a16="http://schemas.microsoft.com/office/drawing/2014/main" id="{7277DF37-9FAC-B140-B098-6DBECAF4A372}"/>
              </a:ext>
            </a:extLst>
          </p:cNvPr>
          <p:cNvSpPr/>
          <p:nvPr/>
        </p:nvSpPr>
        <p:spPr>
          <a:xfrm>
            <a:off x="934479" y="1743496"/>
            <a:ext cx="544946" cy="544946"/>
          </a:xfrm>
          <a:prstGeom prst="ellipse">
            <a:avLst/>
          </a:prstGeom>
          <a:solidFill>
            <a:srgbClr val="FCF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9C6018-16DF-E945-B3BE-9F9ECDB18CD5}"/>
              </a:ext>
            </a:extLst>
          </p:cNvPr>
          <p:cNvSpPr/>
          <p:nvPr/>
        </p:nvSpPr>
        <p:spPr>
          <a:xfrm>
            <a:off x="934479" y="2704361"/>
            <a:ext cx="544946" cy="544946"/>
          </a:xfrm>
          <a:prstGeom prst="ellipse">
            <a:avLst/>
          </a:prstGeom>
          <a:solidFill>
            <a:srgbClr val="2FC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A00C09-3770-424F-9E58-56FD05CA9C6F}"/>
              </a:ext>
            </a:extLst>
          </p:cNvPr>
          <p:cNvSpPr/>
          <p:nvPr/>
        </p:nvSpPr>
        <p:spPr>
          <a:xfrm>
            <a:off x="934479" y="3680124"/>
            <a:ext cx="544946" cy="544946"/>
          </a:xfrm>
          <a:prstGeom prst="ellipse">
            <a:avLst/>
          </a:prstGeom>
          <a:solidFill>
            <a:srgbClr val="855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52EAA3-371B-0B4B-B6CD-8A1F141D3EBD}"/>
              </a:ext>
            </a:extLst>
          </p:cNvPr>
          <p:cNvSpPr/>
          <p:nvPr/>
        </p:nvSpPr>
        <p:spPr>
          <a:xfrm>
            <a:off x="934479" y="4727270"/>
            <a:ext cx="544946" cy="544946"/>
          </a:xfrm>
          <a:prstGeom prst="ellipse">
            <a:avLst/>
          </a:prstGeom>
          <a:solidFill>
            <a:srgbClr val="1C7E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972836-D1B7-484D-992F-C403C498144E}"/>
              </a:ext>
            </a:extLst>
          </p:cNvPr>
          <p:cNvSpPr/>
          <p:nvPr/>
        </p:nvSpPr>
        <p:spPr>
          <a:xfrm>
            <a:off x="934479" y="5652684"/>
            <a:ext cx="544946" cy="544946"/>
          </a:xfrm>
          <a:prstGeom prst="ellipse">
            <a:avLst/>
          </a:prstGeom>
          <a:solidFill>
            <a:srgbClr val="C6C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F4F6B27-D24F-CE41-8136-661BD7662546}"/>
              </a:ext>
            </a:extLst>
          </p:cNvPr>
          <p:cNvSpPr txBox="1"/>
          <p:nvPr/>
        </p:nvSpPr>
        <p:spPr>
          <a:xfrm>
            <a:off x="1527413" y="1815914"/>
            <a:ext cx="1659922" cy="400110"/>
          </a:xfrm>
          <a:prstGeom prst="rect">
            <a:avLst/>
          </a:prstGeom>
          <a:noFill/>
        </p:spPr>
        <p:txBody>
          <a:bodyPr wrap="square" rtlCol="0">
            <a:spAutoFit/>
          </a:bodyPr>
          <a:lstStyle/>
          <a:p>
            <a:r>
              <a:rPr lang="fr-FR" sz="2000" b="1" dirty="0">
                <a:latin typeface="Futura Std Book" panose="020B0502020204020303" pitchFamily="34" charset="0"/>
              </a:rPr>
              <a:t>Lancé</a:t>
            </a:r>
          </a:p>
        </p:txBody>
      </p:sp>
      <p:sp>
        <p:nvSpPr>
          <p:cNvPr id="20" name="TextBox 19">
            <a:extLst>
              <a:ext uri="{FF2B5EF4-FFF2-40B4-BE49-F238E27FC236}">
                <a16:creationId xmlns:a16="http://schemas.microsoft.com/office/drawing/2014/main" id="{275F9039-7777-EE45-B91A-C3D8A4557FB6}"/>
              </a:ext>
            </a:extLst>
          </p:cNvPr>
          <p:cNvSpPr txBox="1"/>
          <p:nvPr/>
        </p:nvSpPr>
        <p:spPr>
          <a:xfrm>
            <a:off x="1527413" y="2776779"/>
            <a:ext cx="1916003" cy="400110"/>
          </a:xfrm>
          <a:prstGeom prst="rect">
            <a:avLst/>
          </a:prstGeom>
          <a:noFill/>
        </p:spPr>
        <p:txBody>
          <a:bodyPr wrap="square" rtlCol="0">
            <a:spAutoFit/>
          </a:bodyPr>
          <a:lstStyle/>
          <a:p>
            <a:r>
              <a:rPr lang="fr-FR" b="1" dirty="0">
                <a:latin typeface="Futura Std Book" panose="020B0502020204020303" pitchFamily="34" charset="0"/>
              </a:rPr>
              <a:t>Nouveau</a:t>
            </a:r>
            <a:endParaRPr lang="fr-FR" sz="2000" b="1" dirty="0">
              <a:latin typeface="Futura Std Book" panose="020B0502020204020303" pitchFamily="34" charset="0"/>
            </a:endParaRPr>
          </a:p>
        </p:txBody>
      </p:sp>
      <p:sp>
        <p:nvSpPr>
          <p:cNvPr id="21" name="TextBox 20">
            <a:extLst>
              <a:ext uri="{FF2B5EF4-FFF2-40B4-BE49-F238E27FC236}">
                <a16:creationId xmlns:a16="http://schemas.microsoft.com/office/drawing/2014/main" id="{1C83AF65-939B-E34E-85C3-535DB50B8E50}"/>
              </a:ext>
            </a:extLst>
          </p:cNvPr>
          <p:cNvSpPr txBox="1"/>
          <p:nvPr/>
        </p:nvSpPr>
        <p:spPr>
          <a:xfrm>
            <a:off x="1527413" y="3767931"/>
            <a:ext cx="2670453" cy="369332"/>
          </a:xfrm>
          <a:prstGeom prst="rect">
            <a:avLst/>
          </a:prstGeom>
          <a:noFill/>
        </p:spPr>
        <p:txBody>
          <a:bodyPr wrap="square" rtlCol="0">
            <a:spAutoFit/>
          </a:bodyPr>
          <a:lstStyle/>
          <a:p>
            <a:r>
              <a:rPr lang="fr-FR" b="1" dirty="0">
                <a:latin typeface="Futura Std Book" panose="020B0502020204020303" pitchFamily="34" charset="0"/>
              </a:rPr>
              <a:t>Projet en progrès</a:t>
            </a:r>
          </a:p>
        </p:txBody>
      </p:sp>
      <p:sp>
        <p:nvSpPr>
          <p:cNvPr id="22" name="TextBox 21">
            <a:extLst>
              <a:ext uri="{FF2B5EF4-FFF2-40B4-BE49-F238E27FC236}">
                <a16:creationId xmlns:a16="http://schemas.microsoft.com/office/drawing/2014/main" id="{35F45026-D875-724C-82E9-CE1139C1F456}"/>
              </a:ext>
            </a:extLst>
          </p:cNvPr>
          <p:cNvSpPr txBox="1"/>
          <p:nvPr/>
        </p:nvSpPr>
        <p:spPr>
          <a:xfrm>
            <a:off x="1527413" y="4815077"/>
            <a:ext cx="2670453" cy="369332"/>
          </a:xfrm>
          <a:prstGeom prst="rect">
            <a:avLst/>
          </a:prstGeom>
          <a:noFill/>
        </p:spPr>
        <p:txBody>
          <a:bodyPr wrap="square" rtlCol="0">
            <a:spAutoFit/>
          </a:bodyPr>
          <a:lstStyle/>
          <a:p>
            <a:r>
              <a:rPr lang="fr-FR" b="1" dirty="0">
                <a:latin typeface="Futura Std Book" panose="020B0502020204020303" pitchFamily="34" charset="0"/>
              </a:rPr>
              <a:t>En révision</a:t>
            </a:r>
          </a:p>
        </p:txBody>
      </p:sp>
      <p:sp>
        <p:nvSpPr>
          <p:cNvPr id="23" name="TextBox 22">
            <a:extLst>
              <a:ext uri="{FF2B5EF4-FFF2-40B4-BE49-F238E27FC236}">
                <a16:creationId xmlns:a16="http://schemas.microsoft.com/office/drawing/2014/main" id="{31F313CC-6971-E046-B47E-12A77E2520C3}"/>
              </a:ext>
            </a:extLst>
          </p:cNvPr>
          <p:cNvSpPr txBox="1"/>
          <p:nvPr/>
        </p:nvSpPr>
        <p:spPr>
          <a:xfrm>
            <a:off x="1527413" y="5740491"/>
            <a:ext cx="2670453" cy="369332"/>
          </a:xfrm>
          <a:prstGeom prst="rect">
            <a:avLst/>
          </a:prstGeom>
          <a:noFill/>
        </p:spPr>
        <p:txBody>
          <a:bodyPr wrap="square" rtlCol="0">
            <a:spAutoFit/>
          </a:bodyPr>
          <a:lstStyle/>
          <a:p>
            <a:r>
              <a:rPr lang="fr-FR" b="1" dirty="0">
                <a:latin typeface="Futura Std Book" panose="020B0502020204020303" pitchFamily="34" charset="0"/>
              </a:rPr>
              <a:t>Refusé</a:t>
            </a:r>
          </a:p>
        </p:txBody>
      </p:sp>
    </p:spTree>
    <p:extLst>
      <p:ext uri="{BB962C8B-B14F-4D97-AF65-F5344CB8AC3E}">
        <p14:creationId xmlns:p14="http://schemas.microsoft.com/office/powerpoint/2010/main" val="395924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11425881" cy="1066800"/>
          </a:xfrm>
        </p:spPr>
        <p:txBody>
          <a:bodyPr/>
          <a:lstStyle/>
          <a:p>
            <a:r>
              <a:rPr lang="fr-FR" sz="4400" dirty="0">
                <a:latin typeface="Futura Std Heavy" panose="020B0502020204020303" pitchFamily="34" charset="0"/>
              </a:rPr>
              <a:t>Ajouter des pièces jointes à ma demande</a:t>
            </a:r>
          </a:p>
        </p:txBody>
      </p:sp>
      <p:sp>
        <p:nvSpPr>
          <p:cNvPr id="5" name="4 Rectángulo"/>
          <p:cNvSpPr/>
          <p:nvPr/>
        </p:nvSpPr>
        <p:spPr>
          <a:xfrm>
            <a:off x="845126" y="1983623"/>
            <a:ext cx="10584873" cy="830997"/>
          </a:xfrm>
          <a:prstGeom prst="rect">
            <a:avLst/>
          </a:prstGeom>
        </p:spPr>
        <p:txBody>
          <a:bodyPr wrap="square">
            <a:spAutoFit/>
          </a:bodyPr>
          <a:lstStyle/>
          <a:p>
            <a:r>
              <a:rPr lang="fr-FR" sz="2400" dirty="0">
                <a:solidFill>
                  <a:srgbClr val="1C7EC1"/>
                </a:solidFill>
                <a:latin typeface="Futura Std Book" pitchFamily="34" charset="0"/>
              </a:rPr>
              <a:t>Lorsque vous remplissez une nouvelle demande, si vous avez des fichiers à télécharger concernant le projet, cliquez sur XXXXXXXXX en bas à droite.</a:t>
            </a:r>
          </a:p>
        </p:txBody>
      </p:sp>
      <p:pic>
        <p:nvPicPr>
          <p:cNvPr id="6" name="5 Imagen" descr="slide8a.png"/>
          <p:cNvPicPr>
            <a:picLocks noChangeAspect="1"/>
          </p:cNvPicPr>
          <p:nvPr/>
        </p:nvPicPr>
        <p:blipFill>
          <a:blip r:embed="rId2" cstate="print"/>
          <a:stretch>
            <a:fillRect/>
          </a:stretch>
        </p:blipFill>
        <p:spPr>
          <a:xfrm>
            <a:off x="877934" y="3203734"/>
            <a:ext cx="10242168" cy="2972058"/>
          </a:xfrm>
          <a:prstGeom prst="rect">
            <a:avLst/>
          </a:prstGeom>
        </p:spPr>
      </p:pic>
      <p:pic>
        <p:nvPicPr>
          <p:cNvPr id="7" name="6 Imagen" descr="slide8b.png"/>
          <p:cNvPicPr>
            <a:picLocks noChangeAspect="1"/>
          </p:cNvPicPr>
          <p:nvPr/>
        </p:nvPicPr>
        <p:blipFill>
          <a:blip r:embed="rId3" cstate="print"/>
          <a:stretch>
            <a:fillRect/>
          </a:stretch>
        </p:blipFill>
        <p:spPr>
          <a:xfrm>
            <a:off x="6774788" y="2381565"/>
            <a:ext cx="1684489" cy="468727"/>
          </a:xfrm>
          <a:prstGeom prst="rect">
            <a:avLst/>
          </a:prstGeom>
        </p:spPr>
      </p:pic>
    </p:spTree>
    <p:extLst>
      <p:ext uri="{BB962C8B-B14F-4D97-AF65-F5344CB8AC3E}">
        <p14:creationId xmlns:p14="http://schemas.microsoft.com/office/powerpoint/2010/main" val="273972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36789" y="1622572"/>
            <a:ext cx="11718421" cy="2351070"/>
          </a:xfrm>
          <a:prstGeom prst="rect">
            <a:avLst/>
          </a:prstGeom>
          <a:effectLst>
            <a:outerShdw blurRad="50800" dist="38100" dir="8100000" algn="tr" rotWithShape="0">
              <a:prstClr val="black">
                <a:alpha val="40000"/>
              </a:prstClr>
            </a:outerShdw>
          </a:effectLst>
        </p:spPr>
      </p:pic>
      <p:sp>
        <p:nvSpPr>
          <p:cNvPr id="6" name="Title 1"/>
          <p:cNvSpPr>
            <a:spLocks noGrp="1"/>
          </p:cNvSpPr>
          <p:nvPr>
            <p:ph type="title"/>
          </p:nvPr>
        </p:nvSpPr>
        <p:spPr>
          <a:xfrm>
            <a:off x="496454" y="591128"/>
            <a:ext cx="10515600" cy="813233"/>
          </a:xfrm>
        </p:spPr>
        <p:txBody>
          <a:bodyPr/>
          <a:lstStyle/>
          <a:p>
            <a:r>
              <a:rPr lang="fr-FR" sz="4400" dirty="0">
                <a:latin typeface="Futura Std Heavy" panose="020B0502020204020303" pitchFamily="34" charset="0"/>
              </a:rPr>
              <a:t>Surveiller mon projet</a:t>
            </a:r>
          </a:p>
        </p:txBody>
      </p:sp>
      <p:sp>
        <p:nvSpPr>
          <p:cNvPr id="7" name="TextBox 6"/>
          <p:cNvSpPr txBox="1"/>
          <p:nvPr/>
        </p:nvSpPr>
        <p:spPr>
          <a:xfrm>
            <a:off x="760870" y="4358265"/>
            <a:ext cx="11293476" cy="1569660"/>
          </a:xfrm>
          <a:prstGeom prst="rect">
            <a:avLst/>
          </a:prstGeom>
          <a:noFill/>
        </p:spPr>
        <p:txBody>
          <a:bodyPr wrap="square" rtlCol="0">
            <a:spAutoFit/>
          </a:bodyPr>
          <a:lstStyle/>
          <a:p>
            <a:pPr marL="285750" indent="-285750">
              <a:buClr>
                <a:srgbClr val="1C7EC1"/>
              </a:buClr>
              <a:buFont typeface="Arial" panose="020B0604020202020204" pitchFamily="34" charset="0"/>
              <a:buChar char="•"/>
            </a:pPr>
            <a:r>
              <a:rPr lang="fr-FR" sz="1600" b="1" dirty="0">
                <a:latin typeface="Futura Std Book" panose="020B0502020204020303" pitchFamily="34" charset="0"/>
              </a:rPr>
              <a:t>Statut</a:t>
            </a:r>
            <a:r>
              <a:rPr lang="fr-FR" sz="1600" dirty="0">
                <a:latin typeface="Futura Std Book" panose="020B0502020204020303" pitchFamily="34" charset="0"/>
              </a:rPr>
              <a:t> – votre projet a été accepté ou non.</a:t>
            </a:r>
          </a:p>
          <a:p>
            <a:pPr marL="285750" indent="-285750">
              <a:buClr>
                <a:srgbClr val="1C7EC1"/>
              </a:buClr>
              <a:buFont typeface="Arial" panose="020B0604020202020204" pitchFamily="34" charset="0"/>
              <a:buChar char="•"/>
            </a:pPr>
            <a:r>
              <a:rPr lang="fr-FR" sz="1600" b="1" dirty="0">
                <a:latin typeface="Futura Std Book" panose="020B0502020204020303" pitchFamily="34" charset="0"/>
              </a:rPr>
              <a:t>Propriétaire du projet </a:t>
            </a:r>
            <a:r>
              <a:rPr lang="fr-FR" sz="1600" dirty="0">
                <a:latin typeface="Futura Std Book" panose="020B0502020204020303" pitchFamily="34" charset="0"/>
              </a:rPr>
              <a:t>– la personne qui travaille le plus sur votre projet en ce moment (cela peut changer).</a:t>
            </a:r>
          </a:p>
          <a:p>
            <a:pPr marL="285750" indent="-285750">
              <a:buClr>
                <a:srgbClr val="1C7EC1"/>
              </a:buClr>
              <a:buFont typeface="Arial" panose="020B0604020202020204" pitchFamily="34" charset="0"/>
              <a:buChar char="•"/>
            </a:pPr>
            <a:r>
              <a:rPr lang="fr-FR" sz="1600" b="1" dirty="0">
                <a:latin typeface="Futura Std Book" panose="020B0502020204020303" pitchFamily="34" charset="0"/>
              </a:rPr>
              <a:t>Date d’échéance souhaitée </a:t>
            </a:r>
            <a:r>
              <a:rPr lang="fr-FR" sz="1600" dirty="0">
                <a:latin typeface="Futura Std Book" panose="020B0502020204020303" pitchFamily="34" charset="0"/>
              </a:rPr>
              <a:t>– la date d’échéance que vous avez sollicitée.</a:t>
            </a:r>
          </a:p>
          <a:p>
            <a:pPr marL="285750" indent="-285750">
              <a:buClr>
                <a:srgbClr val="1C7EC1"/>
              </a:buClr>
              <a:buFont typeface="Arial" panose="020B0604020202020204" pitchFamily="34" charset="0"/>
              <a:buChar char="•"/>
            </a:pPr>
            <a:r>
              <a:rPr lang="fr-FR" sz="1600" b="1" dirty="0">
                <a:latin typeface="Futura Std Book" panose="020B0502020204020303" pitchFamily="34" charset="0"/>
              </a:rPr>
              <a:t>Date limite du projet </a:t>
            </a:r>
            <a:r>
              <a:rPr lang="fr-FR" sz="1600" dirty="0">
                <a:latin typeface="Futura Std Book" panose="020B0502020204020303" pitchFamily="34" charset="0"/>
              </a:rPr>
              <a:t>– le point d’exclamation signifie que votre date d’échéance a changé.</a:t>
            </a:r>
          </a:p>
          <a:p>
            <a:pPr marL="285750" indent="-285750">
              <a:buClr>
                <a:srgbClr val="1C7EC1"/>
              </a:buClr>
              <a:buFont typeface="Arial" panose="020B0604020202020204" pitchFamily="34" charset="0"/>
              <a:buChar char="•"/>
            </a:pPr>
            <a:r>
              <a:rPr lang="fr-FR" sz="1600" b="1" dirty="0">
                <a:latin typeface="Futura Std Book" panose="020B0502020204020303" pitchFamily="34" charset="0"/>
              </a:rPr>
              <a:t>Nom du projet </a:t>
            </a:r>
            <a:r>
              <a:rPr lang="fr-FR" sz="1600" dirty="0">
                <a:latin typeface="Futura Std Book" panose="020B0502020204020303" pitchFamily="34" charset="0"/>
              </a:rPr>
              <a:t>– il s’agit du nom de votre projet modifié - utilisez-le dans toutes vos communications par e-mail.</a:t>
            </a:r>
          </a:p>
          <a:p>
            <a:pPr marL="285750" indent="-285750">
              <a:buClr>
                <a:srgbClr val="1C7EC1"/>
              </a:buClr>
              <a:buFont typeface="Arial" panose="020B0604020202020204" pitchFamily="34" charset="0"/>
              <a:buChar char="•"/>
            </a:pPr>
            <a:r>
              <a:rPr lang="fr-FR" sz="1600" b="1" dirty="0">
                <a:latin typeface="Futura Std Book" panose="020B0502020204020303" pitchFamily="34" charset="0"/>
              </a:rPr>
              <a:t>Statut d’avancement du projet </a:t>
            </a:r>
            <a:r>
              <a:rPr lang="fr-FR" sz="1600" dirty="0">
                <a:latin typeface="Futura Std Book" panose="020B0502020204020303" pitchFamily="34" charset="0"/>
              </a:rPr>
              <a:t>– en constante évolution, ceci montre des informations importantes sur votre projet.</a:t>
            </a:r>
          </a:p>
        </p:txBody>
      </p:sp>
    </p:spTree>
    <p:extLst>
      <p:ext uri="{BB962C8B-B14F-4D97-AF65-F5344CB8AC3E}">
        <p14:creationId xmlns:p14="http://schemas.microsoft.com/office/powerpoint/2010/main" val="764825502"/>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CDA8D8B-9D68-4A12-902C-D4041F1EBA24}" vid="{658D23D4-4ED3-407A-8B8C-7ED966391AC4}"/>
    </a:ext>
  </a:extLst>
</a:theme>
</file>

<file path=docProps/app.xml><?xml version="1.0" encoding="utf-8"?>
<Properties xmlns="http://schemas.openxmlformats.org/officeDocument/2006/extended-properties" xmlns:vt="http://schemas.openxmlformats.org/officeDocument/2006/docPropsVTypes">
  <Template>Theme1</Template>
  <TotalTime>6099</TotalTime>
  <Words>984</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Century Gothic</vt:lpstr>
      <vt:lpstr>Century Gothic Bold</vt:lpstr>
      <vt:lpstr>Futura PT Bold</vt:lpstr>
      <vt:lpstr>Futura Std Book</vt:lpstr>
      <vt:lpstr>Futura Std Heavy</vt:lpstr>
      <vt:lpstr>Futura Std Medium</vt:lpstr>
      <vt:lpstr>Tw Cen MT</vt:lpstr>
      <vt:lpstr>Theme1</vt:lpstr>
      <vt:lpstr>PowerPoint Presentation</vt:lpstr>
      <vt:lpstr>PowerPoint Presentation</vt:lpstr>
      <vt:lpstr>Types de projet dans InMotion</vt:lpstr>
      <vt:lpstr>Lancer un projet</vt:lpstr>
      <vt:lpstr>Type de projet</vt:lpstr>
      <vt:lpstr>Enregistrer votre projet et le commencer plus tard</vt:lpstr>
      <vt:lpstr>PowerPoint Presentation</vt:lpstr>
      <vt:lpstr>Ajouter des pièces jointes à ma demande</vt:lpstr>
      <vt:lpstr>Surveiller mon projet</vt:lpstr>
      <vt:lpstr>PowerPoint Presentation</vt:lpstr>
      <vt:lpstr>Accès à votre révision</vt:lpstr>
      <vt:lpstr>Commentaires de retour</vt:lpstr>
      <vt:lpstr>Que dois-je ajouter à ma révision ?</vt:lpstr>
      <vt:lpstr>Statut d’approbation</vt:lpstr>
      <vt:lpstr>Statut d’approbation - suite</vt:lpstr>
      <vt:lpstr>Soumettre ma révision</vt:lpstr>
      <vt:lpstr>Révisions</vt:lpstr>
      <vt:lpstr>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Pearlstein</dc:creator>
  <cp:lastModifiedBy>Chris Pearlstein</cp:lastModifiedBy>
  <cp:revision>53</cp:revision>
  <dcterms:created xsi:type="dcterms:W3CDTF">2020-03-16T12:57:21Z</dcterms:created>
  <dcterms:modified xsi:type="dcterms:W3CDTF">2020-10-22T19:24:35Z</dcterms:modified>
</cp:coreProperties>
</file>