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76" r:id="rId2"/>
    <p:sldId id="257" r:id="rId3"/>
    <p:sldId id="261" r:id="rId4"/>
    <p:sldId id="259" r:id="rId5"/>
    <p:sldId id="266" r:id="rId6"/>
    <p:sldId id="263" r:id="rId7"/>
    <p:sldId id="256" r:id="rId8"/>
    <p:sldId id="264" r:id="rId9"/>
    <p:sldId id="265" r:id="rId10"/>
    <p:sldId id="272" r:id="rId11"/>
    <p:sldId id="268" r:id="rId12"/>
    <p:sldId id="270" r:id="rId13"/>
    <p:sldId id="275" r:id="rId14"/>
    <p:sldId id="267" r:id="rId15"/>
    <p:sldId id="277" r:id="rId16"/>
    <p:sldId id="271" r:id="rId17"/>
    <p:sldId id="273" r:id="rId18"/>
    <p:sldId id="274" r:id="rId1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EC1"/>
    <a:srgbClr val="32C903"/>
    <a:srgbClr val="2B9B13"/>
    <a:srgbClr val="43FF14"/>
    <a:srgbClr val="97BBDD"/>
    <a:srgbClr val="B1FFB3"/>
    <a:srgbClr val="A9F8A9"/>
    <a:srgbClr val="C6C5C5"/>
    <a:srgbClr val="8558B1"/>
    <a:srgbClr val="2FC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16" autoAdjust="0"/>
    <p:restoredTop sz="94660"/>
  </p:normalViewPr>
  <p:slideViewPr>
    <p:cSldViewPr snapToGrid="0">
      <p:cViewPr varScale="1">
        <p:scale>
          <a:sx n="67" d="100"/>
          <a:sy n="67" d="100"/>
        </p:scale>
        <p:origin x="648"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049848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067705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169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1"/>
            <a:ext cx="2743200" cy="5745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1"/>
            <a:ext cx="8026400" cy="57451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5756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90600"/>
          </a:xfrm>
        </p:spPr>
        <p:txBody>
          <a:bodyPr/>
          <a:lstStyle/>
          <a:p>
            <a:r>
              <a:rPr lang="en-US"/>
              <a:t>Click to edit Master title style</a:t>
            </a:r>
          </a:p>
        </p:txBody>
      </p:sp>
      <p:sp>
        <p:nvSpPr>
          <p:cNvPr id="3" name="Text Placeholder 2"/>
          <p:cNvSpPr>
            <a:spLocks noGrp="1"/>
          </p:cNvSpPr>
          <p:nvPr>
            <p:ph type="body" sz="half" idx="1"/>
          </p:nvPr>
        </p:nvSpPr>
        <p:spPr>
          <a:xfrm>
            <a:off x="609600" y="14478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478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0051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066800"/>
          </a:xfrm>
        </p:spPr>
        <p:txBody>
          <a:bodyPr/>
          <a:lstStyle>
            <a:lvl1pPr>
              <a:lnSpc>
                <a:spcPts val="3740"/>
              </a:lnSpc>
              <a:defRPr sz="3200">
                <a:latin typeface="Century Gothic" panose="020B0502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400">
                <a:latin typeface="Century Gothic" panose="020B0502020202020204" pitchFamily="34" charset="0"/>
              </a:defRPr>
            </a:lvl1pPr>
            <a:lvl2pPr>
              <a:defRPr sz="2400">
                <a:latin typeface="Century Gothic" panose="020B0502020202020204" pitchFamily="34" charset="0"/>
              </a:defRPr>
            </a:lvl2pPr>
            <a:lvl3pPr>
              <a:defRPr sz="2000">
                <a:latin typeface="Century Gothic" panose="020B0502020202020204" pitchFamily="34" charset="0"/>
              </a:defRPr>
            </a:lvl3pPr>
            <a:lvl4pPr>
              <a:defRPr sz="1800">
                <a:latin typeface="Century Gothic" panose="020B0502020202020204" pitchFamily="34" charset="0"/>
              </a:defRPr>
            </a:lvl4pPr>
            <a:lvl5pPr>
              <a:defRPr sz="1800">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8601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066800"/>
          </a:xfrm>
        </p:spPr>
        <p:txBody>
          <a:bodyPr/>
          <a:lstStyle>
            <a:lvl1pPr>
              <a:lnSpc>
                <a:spcPts val="3740"/>
              </a:lnSpc>
              <a:defRPr sz="3200">
                <a:latin typeface="Century Gothic" panose="020B0502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400">
                <a:latin typeface="Century Gothic" panose="020B0502020202020204" pitchFamily="34" charset="0"/>
              </a:defRPr>
            </a:lvl1pPr>
            <a:lvl2pPr>
              <a:defRPr sz="2400">
                <a:latin typeface="Century Gothic" panose="020B0502020202020204" pitchFamily="34" charset="0"/>
              </a:defRPr>
            </a:lvl2pPr>
            <a:lvl3pPr>
              <a:defRPr sz="2000">
                <a:latin typeface="Century Gothic" panose="020B0502020202020204" pitchFamily="34" charset="0"/>
              </a:defRPr>
            </a:lvl3pPr>
            <a:lvl4pPr>
              <a:defRPr sz="1800">
                <a:latin typeface="Century Gothic" panose="020B0502020202020204" pitchFamily="34" charset="0"/>
              </a:defRPr>
            </a:lvl4pPr>
            <a:lvl5pPr>
              <a:defRPr sz="1800">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4078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2568420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4478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478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6058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2482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987226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491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77587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2"/>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685800"/>
            <a:ext cx="1097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a:t>
            </a:r>
            <a:br>
              <a:rPr lang="en-US" altLang="en-US"/>
            </a:br>
            <a:r>
              <a:rPr lang="en-US" altLang="en-US"/>
              <a:t>Master title style</a:t>
            </a:r>
          </a:p>
        </p:txBody>
      </p:sp>
      <p:sp>
        <p:nvSpPr>
          <p:cNvPr id="1028" name="Rectangle 17"/>
          <p:cNvSpPr>
            <a:spLocks noGrp="1" noChangeArrowheads="1"/>
          </p:cNvSpPr>
          <p:nvPr>
            <p:ph type="body" idx="1"/>
          </p:nvPr>
        </p:nvSpPr>
        <p:spPr bwMode="auto">
          <a:xfrm>
            <a:off x="609600" y="1600200"/>
            <a:ext cx="10972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TextBox 36"/>
          <p:cNvSpPr txBox="1">
            <a:spLocks noChangeArrowheads="1"/>
          </p:cNvSpPr>
          <p:nvPr/>
        </p:nvSpPr>
        <p:spPr bwMode="auto">
          <a:xfrm>
            <a:off x="10871200" y="6581776"/>
            <a:ext cx="914400" cy="276225"/>
          </a:xfrm>
          <a:prstGeom prst="rect">
            <a:avLst/>
          </a:prstGeom>
          <a:noFill/>
          <a:ln>
            <a:noFill/>
          </a:ln>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a:defRPr/>
            </a:pPr>
            <a:fld id="{8376EA44-CA06-4F58-A80D-E4319EAD8C96}" type="slidenum">
              <a:rPr lang="en-US" altLang="en-US" sz="1200">
                <a:solidFill>
                  <a:schemeClr val="bg1"/>
                </a:solidFill>
                <a:latin typeface="Tw Cen MT" pitchFamily="34" charset="0"/>
              </a:rPr>
              <a:pPr algn="r">
                <a:defRPr/>
              </a:pPr>
              <a:t>‹#›</a:t>
            </a:fld>
            <a:endParaRPr lang="de-DE" altLang="en-US" sz="1200">
              <a:solidFill>
                <a:schemeClr val="bg1"/>
              </a:solidFill>
              <a:latin typeface="Tw Cen MT" pitchFamily="34" charset="0"/>
            </a:endParaRPr>
          </a:p>
        </p:txBody>
      </p:sp>
      <p:sp>
        <p:nvSpPr>
          <p:cNvPr id="1030" name="TextBox 40"/>
          <p:cNvSpPr txBox="1">
            <a:spLocks noChangeArrowheads="1"/>
          </p:cNvSpPr>
          <p:nvPr/>
        </p:nvSpPr>
        <p:spPr bwMode="auto">
          <a:xfrm>
            <a:off x="304801" y="6573838"/>
            <a:ext cx="1885951" cy="260350"/>
          </a:xfrm>
          <a:prstGeom prst="rect">
            <a:avLst/>
          </a:prstGeom>
          <a:noFill/>
          <a:ln>
            <a:noFill/>
          </a:ln>
        </p:spPr>
        <p:txBody>
          <a:bodyPr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de-DE" altLang="en-US" sz="1100">
                <a:solidFill>
                  <a:srgbClr val="FFFFFF"/>
                </a:solidFill>
                <a:latin typeface="Tw Cen MT" panose="020B0602020104020603" pitchFamily="34" charset="0"/>
              </a:rPr>
              <a:t> ZOLL Medical</a:t>
            </a:r>
          </a:p>
        </p:txBody>
      </p:sp>
    </p:spTree>
    <p:extLst>
      <p:ext uri="{BB962C8B-B14F-4D97-AF65-F5344CB8AC3E}">
        <p14:creationId xmlns:p14="http://schemas.microsoft.com/office/powerpoint/2010/main" val="18563230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rtl="0" eaLnBrk="1" fontAlgn="base" hangingPunct="1">
        <a:spcBef>
          <a:spcPct val="0"/>
        </a:spcBef>
        <a:spcAft>
          <a:spcPct val="0"/>
        </a:spcAft>
        <a:defRPr sz="3200" b="1">
          <a:solidFill>
            <a:srgbClr val="0487C9"/>
          </a:solidFill>
          <a:latin typeface="Century Gothic Bold" charset="0"/>
          <a:ea typeface="MS PGothic" panose="020B0600070205080204" pitchFamily="34" charset="-128"/>
          <a:cs typeface="Geneva" charset="-128"/>
        </a:defRPr>
      </a:lvl1pPr>
      <a:lvl2pPr algn="l" rtl="0" eaLnBrk="1" fontAlgn="base" hangingPunct="1">
        <a:spcBef>
          <a:spcPct val="0"/>
        </a:spcBef>
        <a:spcAft>
          <a:spcPct val="0"/>
        </a:spcAft>
        <a:defRPr sz="3200" b="1">
          <a:solidFill>
            <a:srgbClr val="0487C9"/>
          </a:solidFill>
          <a:latin typeface="Century Gothic Bold" panose="020B0702020202020204" pitchFamily="34" charset="0"/>
          <a:ea typeface="MS PGothic" panose="020B0600070205080204" pitchFamily="34" charset="-128"/>
          <a:cs typeface="Geneva" charset="-128"/>
        </a:defRPr>
      </a:lvl2pPr>
      <a:lvl3pPr algn="l" rtl="0" eaLnBrk="1" fontAlgn="base" hangingPunct="1">
        <a:spcBef>
          <a:spcPct val="0"/>
        </a:spcBef>
        <a:spcAft>
          <a:spcPct val="0"/>
        </a:spcAft>
        <a:defRPr sz="3200" b="1">
          <a:solidFill>
            <a:srgbClr val="0487C9"/>
          </a:solidFill>
          <a:latin typeface="Century Gothic Bold" panose="020B0702020202020204" pitchFamily="34" charset="0"/>
          <a:ea typeface="MS PGothic" panose="020B0600070205080204" pitchFamily="34" charset="-128"/>
          <a:cs typeface="Geneva" charset="-128"/>
        </a:defRPr>
      </a:lvl3pPr>
      <a:lvl4pPr algn="l" rtl="0" eaLnBrk="1" fontAlgn="base" hangingPunct="1">
        <a:spcBef>
          <a:spcPct val="0"/>
        </a:spcBef>
        <a:spcAft>
          <a:spcPct val="0"/>
        </a:spcAft>
        <a:defRPr sz="3200" b="1">
          <a:solidFill>
            <a:srgbClr val="0487C9"/>
          </a:solidFill>
          <a:latin typeface="Century Gothic Bold" panose="020B0702020202020204" pitchFamily="34" charset="0"/>
          <a:ea typeface="MS PGothic" panose="020B0600070205080204" pitchFamily="34" charset="-128"/>
          <a:cs typeface="Geneva" charset="-128"/>
        </a:defRPr>
      </a:lvl4pPr>
      <a:lvl5pPr algn="l" rtl="0" eaLnBrk="1" fontAlgn="base" hangingPunct="1">
        <a:spcBef>
          <a:spcPct val="0"/>
        </a:spcBef>
        <a:spcAft>
          <a:spcPct val="0"/>
        </a:spcAft>
        <a:defRPr sz="3200" b="1">
          <a:solidFill>
            <a:srgbClr val="0487C9"/>
          </a:solidFill>
          <a:latin typeface="Century Gothic Bold" panose="020B0702020202020204" pitchFamily="34" charset="0"/>
          <a:ea typeface="MS PGothic" panose="020B0600070205080204" pitchFamily="34" charset="-128"/>
          <a:cs typeface="Geneva" charset="-128"/>
        </a:defRPr>
      </a:lvl5pPr>
      <a:lvl6pPr marL="457200" algn="l" rtl="0" eaLnBrk="1" fontAlgn="base" hangingPunct="1">
        <a:spcBef>
          <a:spcPct val="0"/>
        </a:spcBef>
        <a:spcAft>
          <a:spcPct val="0"/>
        </a:spcAft>
        <a:defRPr sz="3600" b="1">
          <a:solidFill>
            <a:srgbClr val="0487C9"/>
          </a:solidFill>
          <a:latin typeface="Arial" charset="0"/>
        </a:defRPr>
      </a:lvl6pPr>
      <a:lvl7pPr marL="914400" algn="l" rtl="0" eaLnBrk="1" fontAlgn="base" hangingPunct="1">
        <a:spcBef>
          <a:spcPct val="0"/>
        </a:spcBef>
        <a:spcAft>
          <a:spcPct val="0"/>
        </a:spcAft>
        <a:defRPr sz="3600" b="1">
          <a:solidFill>
            <a:srgbClr val="0487C9"/>
          </a:solidFill>
          <a:latin typeface="Arial" charset="0"/>
        </a:defRPr>
      </a:lvl7pPr>
      <a:lvl8pPr marL="1371600" algn="l" rtl="0" eaLnBrk="1" fontAlgn="base" hangingPunct="1">
        <a:spcBef>
          <a:spcPct val="0"/>
        </a:spcBef>
        <a:spcAft>
          <a:spcPct val="0"/>
        </a:spcAft>
        <a:defRPr sz="3600" b="1">
          <a:solidFill>
            <a:srgbClr val="0487C9"/>
          </a:solidFill>
          <a:latin typeface="Arial" charset="0"/>
        </a:defRPr>
      </a:lvl8pPr>
      <a:lvl9pPr marL="1828800" algn="l" rtl="0" eaLnBrk="1" fontAlgn="base" hangingPunct="1">
        <a:spcBef>
          <a:spcPct val="0"/>
        </a:spcBef>
        <a:spcAft>
          <a:spcPct val="0"/>
        </a:spcAft>
        <a:defRPr sz="3600" b="1">
          <a:solidFill>
            <a:srgbClr val="0487C9"/>
          </a:solidFill>
          <a:latin typeface="Arial" charset="0"/>
        </a:defRPr>
      </a:lvl9pPr>
    </p:titleStyle>
    <p:bodyStyle>
      <a:lvl1pPr marL="342900" indent="-342900" algn="l" rtl="0" eaLnBrk="1" fontAlgn="base" hangingPunct="1">
        <a:spcBef>
          <a:spcPct val="20000"/>
        </a:spcBef>
        <a:spcAft>
          <a:spcPct val="0"/>
        </a:spcAft>
        <a:buClr>
          <a:srgbClr val="0487C9"/>
        </a:buClr>
        <a:buFont typeface="Arial" panose="020B0604020202020204" pitchFamily="34" charset="0"/>
        <a:buChar char="•"/>
        <a:defRPr sz="2000">
          <a:solidFill>
            <a:schemeClr val="tx1"/>
          </a:solidFill>
          <a:latin typeface="Century Gothic" charset="0"/>
          <a:ea typeface="MS PGothic" panose="020B0600070205080204" pitchFamily="34" charset="-128"/>
          <a:cs typeface="Geneva" charset="-128"/>
        </a:defRPr>
      </a:lvl1pPr>
      <a:lvl2pPr marL="742950" indent="-285750" algn="l" rtl="0" eaLnBrk="1" fontAlgn="base" hangingPunct="1">
        <a:spcBef>
          <a:spcPct val="20000"/>
        </a:spcBef>
        <a:spcAft>
          <a:spcPct val="0"/>
        </a:spcAft>
        <a:buClr>
          <a:srgbClr val="0487C9"/>
        </a:buClr>
        <a:buFont typeface="Arial" panose="020B0604020202020204" pitchFamily="34" charset="0"/>
        <a:buChar char="•"/>
        <a:defRPr sz="2000">
          <a:solidFill>
            <a:schemeClr val="tx1"/>
          </a:solidFill>
          <a:latin typeface="Century Gothic" charset="0"/>
          <a:ea typeface="Century Gothic" charset="0"/>
          <a:cs typeface="Century Gothic" charset="0"/>
        </a:defRPr>
      </a:lvl2pPr>
      <a:lvl3pPr marL="1143000" indent="-285750" algn="l" rtl="0" eaLnBrk="1" fontAlgn="base" hangingPunct="1">
        <a:spcBef>
          <a:spcPct val="20000"/>
        </a:spcBef>
        <a:spcAft>
          <a:spcPct val="0"/>
        </a:spcAft>
        <a:buClr>
          <a:srgbClr val="0487C9"/>
        </a:buClr>
        <a:buFont typeface="Arial" panose="020B0604020202020204" pitchFamily="34" charset="0"/>
        <a:buChar char="•"/>
        <a:defRPr sz="2000">
          <a:solidFill>
            <a:schemeClr val="tx1"/>
          </a:solidFill>
          <a:latin typeface="Century Gothic" charset="0"/>
          <a:ea typeface="Century Gothic" charset="0"/>
          <a:cs typeface="Century Gothic" charset="0"/>
        </a:defRPr>
      </a:lvl3pPr>
      <a:lvl4pPr marL="1600200" indent="-228600" algn="l" rtl="0" eaLnBrk="1" fontAlgn="base" hangingPunct="1">
        <a:spcBef>
          <a:spcPct val="20000"/>
        </a:spcBef>
        <a:spcAft>
          <a:spcPct val="0"/>
        </a:spcAft>
        <a:buClr>
          <a:srgbClr val="0487C9"/>
        </a:buClr>
        <a:buFont typeface="Arial" panose="020B0604020202020204" pitchFamily="34" charset="0"/>
        <a:buChar char="•"/>
        <a:defRPr>
          <a:solidFill>
            <a:schemeClr val="tx1"/>
          </a:solidFill>
          <a:latin typeface="Century Gothic" charset="0"/>
          <a:ea typeface="Century Gothic" charset="0"/>
          <a:cs typeface="Century Gothic" charset="0"/>
        </a:defRPr>
      </a:lvl4pPr>
      <a:lvl5pPr marL="2057400" indent="-228600" algn="l" rtl="0" eaLnBrk="1" fontAlgn="base" hangingPunct="1">
        <a:spcBef>
          <a:spcPct val="20000"/>
        </a:spcBef>
        <a:spcAft>
          <a:spcPct val="0"/>
        </a:spcAft>
        <a:buClr>
          <a:srgbClr val="0487C9"/>
        </a:buClr>
        <a:buFont typeface="Arial" panose="020B0604020202020204" pitchFamily="34" charset="0"/>
        <a:buChar char="•"/>
        <a:defRPr>
          <a:solidFill>
            <a:schemeClr val="tx1"/>
          </a:solidFill>
          <a:latin typeface="Century Gothic" charset="0"/>
          <a:ea typeface="Century Gothic" charset="0"/>
          <a:cs typeface="Century Gothic" charset="0"/>
        </a:defRPr>
      </a:lvl5pPr>
      <a:lvl6pPr marL="2514600" indent="-228600" algn="l" rtl="0" eaLnBrk="1" fontAlgn="base" hangingPunct="1">
        <a:spcBef>
          <a:spcPct val="20000"/>
        </a:spcBef>
        <a:spcAft>
          <a:spcPct val="0"/>
        </a:spcAft>
        <a:buClr>
          <a:srgbClr val="0487C9"/>
        </a:buClr>
        <a:buChar char="»"/>
        <a:defRPr sz="2000">
          <a:solidFill>
            <a:schemeClr val="tx1"/>
          </a:solidFill>
          <a:latin typeface="+mn-lt"/>
          <a:ea typeface="Geneva" charset="-128"/>
        </a:defRPr>
      </a:lvl6pPr>
      <a:lvl7pPr marL="2971800" indent="-228600" algn="l" rtl="0" eaLnBrk="1" fontAlgn="base" hangingPunct="1">
        <a:spcBef>
          <a:spcPct val="20000"/>
        </a:spcBef>
        <a:spcAft>
          <a:spcPct val="0"/>
        </a:spcAft>
        <a:buClr>
          <a:srgbClr val="0487C9"/>
        </a:buClr>
        <a:buChar char="»"/>
        <a:defRPr sz="2000">
          <a:solidFill>
            <a:schemeClr val="tx1"/>
          </a:solidFill>
          <a:latin typeface="+mn-lt"/>
          <a:ea typeface="Geneva" charset="-128"/>
        </a:defRPr>
      </a:lvl7pPr>
      <a:lvl8pPr marL="3429000" indent="-228600" algn="l" rtl="0" eaLnBrk="1" fontAlgn="base" hangingPunct="1">
        <a:spcBef>
          <a:spcPct val="20000"/>
        </a:spcBef>
        <a:spcAft>
          <a:spcPct val="0"/>
        </a:spcAft>
        <a:buClr>
          <a:srgbClr val="0487C9"/>
        </a:buClr>
        <a:buChar char="»"/>
        <a:defRPr sz="2000">
          <a:solidFill>
            <a:schemeClr val="tx1"/>
          </a:solidFill>
          <a:latin typeface="+mn-lt"/>
          <a:ea typeface="Geneva" charset="-128"/>
        </a:defRPr>
      </a:lvl8pPr>
      <a:lvl9pPr marL="3886200" indent="-228600" algn="l" rtl="0" eaLnBrk="1" fontAlgn="base" hangingPunct="1">
        <a:spcBef>
          <a:spcPct val="20000"/>
        </a:spcBef>
        <a:spcAft>
          <a:spcPct val="0"/>
        </a:spcAft>
        <a:buClr>
          <a:srgbClr val="0487C9"/>
        </a:buClr>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66071C-6824-A74A-9B70-14C744782D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7049" y="2331539"/>
            <a:ext cx="5017294" cy="2945856"/>
          </a:xfrm>
          <a:prstGeom prst="rect">
            <a:avLst/>
          </a:prstGeom>
        </p:spPr>
      </p:pic>
      <p:sp>
        <p:nvSpPr>
          <p:cNvPr id="6" name="Title 6"/>
          <p:cNvSpPr txBox="1">
            <a:spLocks/>
          </p:cNvSpPr>
          <p:nvPr/>
        </p:nvSpPr>
        <p:spPr bwMode="auto">
          <a:xfrm>
            <a:off x="4754879" y="1947683"/>
            <a:ext cx="6409509" cy="2127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487C9"/>
              </a:buClr>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Geneva"/>
              </a:defRPr>
            </a:lvl1pPr>
            <a:lvl2pPr marL="742950" indent="-285750">
              <a:spcBef>
                <a:spcPct val="20000"/>
              </a:spcBef>
              <a:buClr>
                <a:srgbClr val="0487C9"/>
              </a:buClr>
              <a:buFont typeface="Arial" panose="020B0604020202020204" pitchFamily="34" charset="0"/>
              <a:buChar char="•"/>
              <a:defRPr sz="20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2pPr>
            <a:lvl3pPr marL="1143000" indent="-228600">
              <a:spcBef>
                <a:spcPct val="20000"/>
              </a:spcBef>
              <a:buClr>
                <a:srgbClr val="0487C9"/>
              </a:buClr>
              <a:buFont typeface="Arial" panose="020B0604020202020204" pitchFamily="34" charset="0"/>
              <a:buChar char="•"/>
              <a:defRPr sz="20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3pPr>
            <a:lvl4pPr marL="1600200" indent="-228600">
              <a:spcBef>
                <a:spcPct val="20000"/>
              </a:spcBef>
              <a:buClr>
                <a:srgbClr val="0487C9"/>
              </a:buClr>
              <a:buFont typeface="Arial" panose="020B0604020202020204" pitchFamily="34" charset="0"/>
              <a:buChar char="•"/>
              <a:defRPr>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4pPr>
            <a:lvl5pPr marL="2057400" indent="-228600">
              <a:spcBef>
                <a:spcPct val="20000"/>
              </a:spcBef>
              <a:buClr>
                <a:srgbClr val="0487C9"/>
              </a:buClr>
              <a:buFont typeface="Arial" panose="020B0604020202020204" pitchFamily="34" charset="0"/>
              <a:buChar char="•"/>
              <a:defRPr>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5pPr>
            <a:lvl6pPr marL="2514600" indent="-228600" eaLnBrk="0" fontAlgn="base" hangingPunct="0">
              <a:spcBef>
                <a:spcPct val="20000"/>
              </a:spcBef>
              <a:spcAft>
                <a:spcPct val="0"/>
              </a:spcAft>
              <a:buClr>
                <a:srgbClr val="0487C9"/>
              </a:buClr>
              <a:buFont typeface="Arial" panose="020B0604020202020204" pitchFamily="34" charset="0"/>
              <a:buChar char="•"/>
              <a:defRPr>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6pPr>
            <a:lvl7pPr marL="2971800" indent="-228600" eaLnBrk="0" fontAlgn="base" hangingPunct="0">
              <a:spcBef>
                <a:spcPct val="20000"/>
              </a:spcBef>
              <a:spcAft>
                <a:spcPct val="0"/>
              </a:spcAft>
              <a:buClr>
                <a:srgbClr val="0487C9"/>
              </a:buClr>
              <a:buFont typeface="Arial" panose="020B0604020202020204" pitchFamily="34" charset="0"/>
              <a:buChar char="•"/>
              <a:defRPr>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7pPr>
            <a:lvl8pPr marL="3429000" indent="-228600" eaLnBrk="0" fontAlgn="base" hangingPunct="0">
              <a:spcBef>
                <a:spcPct val="20000"/>
              </a:spcBef>
              <a:spcAft>
                <a:spcPct val="0"/>
              </a:spcAft>
              <a:buClr>
                <a:srgbClr val="0487C9"/>
              </a:buClr>
              <a:buFont typeface="Arial" panose="020B0604020202020204" pitchFamily="34" charset="0"/>
              <a:buChar char="•"/>
              <a:defRPr>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8pPr>
            <a:lvl9pPr marL="3886200" indent="-228600" eaLnBrk="0" fontAlgn="base" hangingPunct="0">
              <a:spcBef>
                <a:spcPct val="20000"/>
              </a:spcBef>
              <a:spcAft>
                <a:spcPct val="0"/>
              </a:spcAft>
              <a:buClr>
                <a:srgbClr val="0487C9"/>
              </a:buClr>
              <a:buFont typeface="Arial" panose="020B0604020202020204" pitchFamily="34" charset="0"/>
              <a:buChar char="•"/>
              <a:defRPr>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9pPr>
          </a:lstStyle>
          <a:p>
            <a:pPr>
              <a:spcBef>
                <a:spcPct val="0"/>
              </a:spcBef>
              <a:buClrTx/>
              <a:buFontTx/>
              <a:buNone/>
            </a:pPr>
            <a:r>
              <a:rPr lang="de-DE" altLang="en-US" sz="4000" b="1" dirty="0">
                <a:solidFill>
                  <a:srgbClr val="0487C9"/>
                </a:solidFill>
                <a:latin typeface="Futura Std Heavy" panose="020B0502020204020303" pitchFamily="34" charset="0"/>
              </a:rPr>
              <a:t>InMotion: </a:t>
            </a:r>
            <a:r>
              <a:rPr lang="de-DE" altLang="en-US" sz="4000" dirty="0">
                <a:solidFill>
                  <a:srgbClr val="0487C9"/>
                </a:solidFill>
                <a:latin typeface="Futura Std Book" panose="020B0502020204020303" pitchFamily="34" charset="0"/>
              </a:rPr>
              <a:t>Einreichen </a:t>
            </a:r>
            <a:br/>
            <a:r>
              <a:rPr lang="de-DE" altLang="en-US" sz="4000" dirty="0">
                <a:solidFill>
                  <a:srgbClr val="0487C9"/>
                </a:solidFill>
                <a:latin typeface="Futura Std Book" panose="020B0502020204020303" pitchFamily="34" charset="0"/>
              </a:rPr>
              <a:t>und Überprüfen eines Projekts</a:t>
            </a:r>
          </a:p>
        </p:txBody>
      </p:sp>
      <p:pic>
        <p:nvPicPr>
          <p:cNvPr id="4" name="Picture 3">
            <a:extLst>
              <a:ext uri="{FF2B5EF4-FFF2-40B4-BE49-F238E27FC236}">
                <a16:creationId xmlns:a16="http://schemas.microsoft.com/office/drawing/2014/main" id="{3D51F6FC-8231-5E43-B8CC-7D04ED75C8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0045" y="5604387"/>
            <a:ext cx="1854200" cy="538316"/>
          </a:xfrm>
          <a:prstGeom prst="rect">
            <a:avLst/>
          </a:prstGeom>
        </p:spPr>
      </p:pic>
    </p:spTree>
    <p:extLst>
      <p:ext uri="{BB962C8B-B14F-4D97-AF65-F5344CB8AC3E}">
        <p14:creationId xmlns:p14="http://schemas.microsoft.com/office/powerpoint/2010/main" val="4223262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111" y="2456869"/>
            <a:ext cx="10972800" cy="3429000"/>
          </a:xfrm>
        </p:spPr>
        <p:txBody>
          <a:bodyPr>
            <a:normAutofit/>
          </a:bodyPr>
          <a:lstStyle/>
          <a:p>
            <a:pPr marL="0" indent="0" algn="ctr">
              <a:buNone/>
            </a:pPr>
            <a:r>
              <a:rPr lang="de-DE" sz="8800" b="1" dirty="0">
                <a:solidFill>
                  <a:srgbClr val="0487C9"/>
                </a:solidFill>
                <a:latin typeface="Futura Std Heavy" panose="020B0502020204020303" pitchFamily="34" charset="0"/>
              </a:rPr>
              <a:t>Überprüfen </a:t>
            </a:r>
            <a:br>
              <a:rPr lang="de-DE" sz="8800" b="1" dirty="0">
                <a:solidFill>
                  <a:srgbClr val="0487C9"/>
                </a:solidFill>
                <a:latin typeface="Futura Std Heavy" panose="020B0502020204020303" pitchFamily="34" charset="0"/>
              </a:rPr>
            </a:br>
            <a:r>
              <a:rPr lang="de-DE" sz="8800" b="1" dirty="0">
                <a:solidFill>
                  <a:srgbClr val="0487C9"/>
                </a:solidFill>
                <a:latin typeface="Futura Std Heavy" panose="020B0502020204020303" pitchFamily="34" charset="0"/>
              </a:rPr>
              <a:t>von Proofs</a:t>
            </a:r>
          </a:p>
        </p:txBody>
      </p:sp>
    </p:spTree>
    <p:extLst>
      <p:ext uri="{BB962C8B-B14F-4D97-AF65-F5344CB8AC3E}">
        <p14:creationId xmlns:p14="http://schemas.microsoft.com/office/powerpoint/2010/main" val="1141549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4400" dirty="0">
                <a:latin typeface="Futura Std Heavy" panose="020B0502020204020303" pitchFamily="34" charset="0"/>
              </a:rPr>
              <a:t>Zugriff auf Ihre Überprüfung</a:t>
            </a:r>
          </a:p>
        </p:txBody>
      </p:sp>
      <p:sp>
        <p:nvSpPr>
          <p:cNvPr id="3" name="Content Placeholder 2"/>
          <p:cNvSpPr>
            <a:spLocks noGrp="1"/>
          </p:cNvSpPr>
          <p:nvPr>
            <p:ph idx="1"/>
          </p:nvPr>
        </p:nvSpPr>
        <p:spPr>
          <a:xfrm>
            <a:off x="219075" y="1482725"/>
            <a:ext cx="4924425" cy="3946525"/>
          </a:xfrm>
        </p:spPr>
        <p:txBody>
          <a:bodyPr>
            <a:normAutofit/>
          </a:bodyPr>
          <a:lstStyle/>
          <a:p>
            <a:r>
              <a:rPr lang="de-DE" sz="2000" dirty="0">
                <a:latin typeface="Futura Std Book" panose="020B0502020204020303" pitchFamily="34" charset="0"/>
              </a:rPr>
              <a:t>Eine E-Mail mit dem Namen „Kopie der Benachrichtigung an den Prüfer - Proof zur Überprüfung verfügbar“ - „Test“ wird mit einem Link zu Ihrer Überprüfung gesendet werden </a:t>
            </a:r>
          </a:p>
          <a:p>
            <a:pPr marL="0" indent="0">
              <a:buNone/>
            </a:pPr>
            <a:endParaRPr lang="de-DE" sz="2000" dirty="0">
              <a:latin typeface="Futura Std Book" panose="020B0502020204020303" pitchFamily="34" charset="0"/>
            </a:endParaRPr>
          </a:p>
          <a:p>
            <a:r>
              <a:rPr lang="de-DE" sz="2000" dirty="0">
                <a:latin typeface="Futura Std Book" panose="020B0502020204020303" pitchFamily="34" charset="0"/>
              </a:rPr>
              <a:t>Oder Sie melden sich bei </a:t>
            </a:r>
            <a:r>
              <a:rPr lang="de-DE" sz="2000" b="1" dirty="0">
                <a:latin typeface="Futura Std Book" panose="020B0502020204020303" pitchFamily="34" charset="0"/>
              </a:rPr>
              <a:t>inMotionnow.com</a:t>
            </a:r>
            <a:r>
              <a:rPr lang="de-DE" sz="2000" dirty="0"/>
              <a:t> </a:t>
            </a:r>
            <a:r>
              <a:rPr lang="de-DE" sz="2000" dirty="0">
                <a:latin typeface="Futura Std Book" panose="020B0502020204020303" pitchFamily="34" charset="0"/>
              </a:rPr>
              <a:t>an und gehen dort zur </a:t>
            </a:r>
            <a:r>
              <a:rPr lang="de-DE" sz="2000" b="1" dirty="0">
                <a:solidFill>
                  <a:srgbClr val="1C7EC1"/>
                </a:solidFill>
                <a:latin typeface="Futura Std Book" panose="020B0502020204020303" pitchFamily="34" charset="0"/>
              </a:rPr>
              <a:t>Registerkarte für Überprüfungen </a:t>
            </a:r>
          </a:p>
        </p:txBody>
      </p:sp>
      <p:pic>
        <p:nvPicPr>
          <p:cNvPr id="4" name="Picture 3"/>
          <p:cNvPicPr>
            <a:picLocks noChangeAspect="1"/>
          </p:cNvPicPr>
          <p:nvPr/>
        </p:nvPicPr>
        <p:blipFill rotWithShape="1">
          <a:blip r:embed="rId2" cstate="print"/>
          <a:srcRect r="1192" b="4214"/>
          <a:stretch/>
        </p:blipFill>
        <p:spPr>
          <a:xfrm>
            <a:off x="1970770" y="5725403"/>
            <a:ext cx="1985818" cy="583912"/>
          </a:xfrm>
          <a:prstGeom prst="roundRect">
            <a:avLst/>
          </a:prstGeom>
        </p:spPr>
      </p:pic>
      <p:pic>
        <p:nvPicPr>
          <p:cNvPr id="5" name="Picture 4"/>
          <p:cNvPicPr>
            <a:picLocks noChangeAspect="1"/>
          </p:cNvPicPr>
          <p:nvPr/>
        </p:nvPicPr>
        <p:blipFill>
          <a:blip r:embed="rId3" cstate="print"/>
          <a:stretch>
            <a:fillRect/>
          </a:stretch>
        </p:blipFill>
        <p:spPr>
          <a:xfrm>
            <a:off x="5778699" y="1825625"/>
            <a:ext cx="5642119" cy="330032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815077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410" y="346541"/>
            <a:ext cx="10515600" cy="636158"/>
          </a:xfrm>
        </p:spPr>
        <p:txBody>
          <a:bodyPr/>
          <a:lstStyle/>
          <a:p>
            <a:r>
              <a:rPr lang="de-DE" dirty="0">
                <a:latin typeface="Futura Std Heavy" panose="020B0502020204020303" pitchFamily="34" charset="0"/>
              </a:rPr>
              <a:t>Feedback geben</a:t>
            </a:r>
          </a:p>
        </p:txBody>
      </p:sp>
      <p:pic>
        <p:nvPicPr>
          <p:cNvPr id="4" name="Content Placeholder 3"/>
          <p:cNvPicPr>
            <a:picLocks noGrp="1" noChangeAspect="1"/>
          </p:cNvPicPr>
          <p:nvPr>
            <p:ph idx="1"/>
          </p:nvPr>
        </p:nvPicPr>
        <p:blipFill>
          <a:blip r:embed="rId2" cstate="print">
            <a:alphaModFix amt="85000"/>
          </a:blip>
          <a:stretch>
            <a:fillRect/>
          </a:stretch>
        </p:blipFill>
        <p:spPr>
          <a:xfrm>
            <a:off x="838199" y="1858623"/>
            <a:ext cx="10515600" cy="4279604"/>
          </a:xfrm>
          <a:prstGeom prst="rect">
            <a:avLst/>
          </a:prstGeom>
        </p:spPr>
      </p:pic>
      <p:sp>
        <p:nvSpPr>
          <p:cNvPr id="5" name="TextBox 4"/>
          <p:cNvSpPr txBox="1"/>
          <p:nvPr/>
        </p:nvSpPr>
        <p:spPr>
          <a:xfrm>
            <a:off x="3655875" y="874507"/>
            <a:ext cx="2361601" cy="919401"/>
          </a:xfrm>
          <a:prstGeom prst="roundRect">
            <a:avLst/>
          </a:prstGeom>
          <a:solidFill>
            <a:schemeClr val="bg1"/>
          </a:solidFill>
          <a:ln w="19050">
            <a:solidFill>
              <a:srgbClr val="32C903"/>
            </a:solidFill>
          </a:ln>
        </p:spPr>
        <p:txBody>
          <a:bodyPr wrap="square" rtlCol="0">
            <a:spAutoFit/>
          </a:bodyPr>
          <a:lstStyle/>
          <a:p>
            <a:pPr algn="ctr"/>
            <a:r>
              <a:rPr lang="de-DE" sz="1600" dirty="0">
                <a:latin typeface="Futura Std Book" panose="020B0502020204020303" pitchFamily="34" charset="0"/>
              </a:rPr>
              <a:t>Instrumente zur Bearbeitung Ihres Proofs</a:t>
            </a:r>
          </a:p>
        </p:txBody>
      </p:sp>
      <p:cxnSp>
        <p:nvCxnSpPr>
          <p:cNvPr id="7" name="Straight Arrow Connector 6"/>
          <p:cNvCxnSpPr>
            <a:cxnSpLocks/>
          </p:cNvCxnSpPr>
          <p:nvPr/>
        </p:nvCxnSpPr>
        <p:spPr>
          <a:xfrm>
            <a:off x="4789801" y="1793908"/>
            <a:ext cx="4856" cy="586066"/>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a:cxnSpLocks/>
          </p:cNvCxnSpPr>
          <p:nvPr/>
        </p:nvCxnSpPr>
        <p:spPr>
          <a:xfrm>
            <a:off x="1908889" y="1262248"/>
            <a:ext cx="0" cy="557920"/>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a:cxnSpLocks/>
          </p:cNvCxnSpPr>
          <p:nvPr/>
        </p:nvCxnSpPr>
        <p:spPr>
          <a:xfrm flipV="1">
            <a:off x="2180151" y="2873203"/>
            <a:ext cx="0" cy="880575"/>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a:cxnSpLocks/>
          </p:cNvCxnSpPr>
          <p:nvPr/>
        </p:nvCxnSpPr>
        <p:spPr>
          <a:xfrm>
            <a:off x="11122601" y="1453622"/>
            <a:ext cx="0" cy="1855635"/>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p:cNvCxnSpPr>
            <a:cxnSpLocks/>
          </p:cNvCxnSpPr>
          <p:nvPr/>
        </p:nvCxnSpPr>
        <p:spPr>
          <a:xfrm flipV="1">
            <a:off x="6955388" y="3679489"/>
            <a:ext cx="1463931" cy="10267"/>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9819792" y="938755"/>
            <a:ext cx="2292427" cy="919401"/>
          </a:xfrm>
          <a:prstGeom prst="roundRect">
            <a:avLst/>
          </a:prstGeom>
          <a:solidFill>
            <a:schemeClr val="bg1"/>
          </a:solidFill>
          <a:ln w="19050">
            <a:solidFill>
              <a:srgbClr val="32C903"/>
            </a:solidFill>
          </a:ln>
        </p:spPr>
        <p:txBody>
          <a:bodyPr wrap="square" rtlCol="0">
            <a:spAutoFit/>
          </a:bodyPr>
          <a:lstStyle/>
          <a:p>
            <a:pPr algn="ctr"/>
            <a:r>
              <a:rPr lang="de-DE" sz="1600" dirty="0">
                <a:latin typeface="Futura Std Book" panose="020B0502020204020303" pitchFamily="34" charset="0"/>
              </a:rPr>
              <a:t>Wer ist mit Ihnen an der Überprüfung beteiligt</a:t>
            </a:r>
          </a:p>
        </p:txBody>
      </p:sp>
      <p:sp>
        <p:nvSpPr>
          <p:cNvPr id="27" name="TextBox 26"/>
          <p:cNvSpPr txBox="1"/>
          <p:nvPr/>
        </p:nvSpPr>
        <p:spPr>
          <a:xfrm>
            <a:off x="8516983" y="4550292"/>
            <a:ext cx="2708480" cy="919401"/>
          </a:xfrm>
          <a:prstGeom prst="roundRect">
            <a:avLst/>
          </a:prstGeom>
          <a:solidFill>
            <a:schemeClr val="bg1"/>
          </a:solidFill>
          <a:ln w="19050">
            <a:solidFill>
              <a:srgbClr val="32C903"/>
            </a:solidFill>
          </a:ln>
        </p:spPr>
        <p:txBody>
          <a:bodyPr wrap="square" rtlCol="0">
            <a:spAutoFit/>
          </a:bodyPr>
          <a:lstStyle/>
          <a:p>
            <a:pPr algn="ctr"/>
            <a:r>
              <a:rPr lang="de-DE" sz="1600" dirty="0">
                <a:latin typeface="Futura Std Book" panose="020B0502020204020303" pitchFamily="34" charset="0"/>
              </a:rPr>
              <a:t>Hier werden Kommentare oder Änderungen angezeigt</a:t>
            </a:r>
          </a:p>
        </p:txBody>
      </p:sp>
      <p:cxnSp>
        <p:nvCxnSpPr>
          <p:cNvPr id="29" name="Straight Arrow Connector 28"/>
          <p:cNvCxnSpPr>
            <a:cxnSpLocks/>
          </p:cNvCxnSpPr>
          <p:nvPr/>
        </p:nvCxnSpPr>
        <p:spPr>
          <a:xfrm>
            <a:off x="7830718" y="1463931"/>
            <a:ext cx="0" cy="1083674"/>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a:cxnSpLocks/>
          </p:cNvCxnSpPr>
          <p:nvPr/>
        </p:nvCxnSpPr>
        <p:spPr>
          <a:xfrm flipV="1">
            <a:off x="9240750" y="5748441"/>
            <a:ext cx="1348871" cy="1"/>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p:cNvCxnSpPr>
            <a:cxnSpLocks/>
          </p:cNvCxnSpPr>
          <p:nvPr/>
        </p:nvCxnSpPr>
        <p:spPr>
          <a:xfrm flipH="1">
            <a:off x="2410101" y="2190434"/>
            <a:ext cx="612626" cy="0"/>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 name="Oval 2">
            <a:extLst>
              <a:ext uri="{FF2B5EF4-FFF2-40B4-BE49-F238E27FC236}">
                <a16:creationId xmlns:a16="http://schemas.microsoft.com/office/drawing/2014/main" id="{81A9F7FD-840D-1447-A41D-4A386D73D6D6}"/>
              </a:ext>
            </a:extLst>
          </p:cNvPr>
          <p:cNvSpPr/>
          <p:nvPr/>
        </p:nvSpPr>
        <p:spPr>
          <a:xfrm>
            <a:off x="7550747" y="2475564"/>
            <a:ext cx="559942" cy="559942"/>
          </a:xfrm>
          <a:prstGeom prst="ellipse">
            <a:avLst/>
          </a:prstGeom>
          <a:noFill/>
          <a:ln w="28575">
            <a:solidFill>
              <a:srgbClr val="32C903"/>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TextBox 27"/>
          <p:cNvSpPr txBox="1"/>
          <p:nvPr/>
        </p:nvSpPr>
        <p:spPr>
          <a:xfrm>
            <a:off x="6623601" y="1057002"/>
            <a:ext cx="2617149" cy="584775"/>
          </a:xfrm>
          <a:prstGeom prst="roundRect">
            <a:avLst>
              <a:gd name="adj" fmla="val 1410"/>
            </a:avLst>
          </a:prstGeom>
          <a:solidFill>
            <a:schemeClr val="bg1"/>
          </a:solidFill>
          <a:ln w="19050">
            <a:solidFill>
              <a:srgbClr val="32C903"/>
            </a:solidFill>
          </a:ln>
        </p:spPr>
        <p:txBody>
          <a:bodyPr wrap="square" rtlCol="0">
            <a:spAutoFit/>
          </a:bodyPr>
          <a:lstStyle/>
          <a:p>
            <a:pPr algn="ctr"/>
            <a:r>
              <a:rPr lang="de-DE" sz="1600" dirty="0">
                <a:latin typeface="Futura Std Book" panose="020B0502020204020303" pitchFamily="34" charset="0"/>
              </a:rPr>
              <a:t>Kommentare ausblenden</a:t>
            </a:r>
          </a:p>
        </p:txBody>
      </p:sp>
      <p:sp>
        <p:nvSpPr>
          <p:cNvPr id="30" name="Oval 29">
            <a:extLst>
              <a:ext uri="{FF2B5EF4-FFF2-40B4-BE49-F238E27FC236}">
                <a16:creationId xmlns:a16="http://schemas.microsoft.com/office/drawing/2014/main" id="{C2F7299C-EA98-B44E-9386-CC331BF10949}"/>
              </a:ext>
            </a:extLst>
          </p:cNvPr>
          <p:cNvSpPr/>
          <p:nvPr/>
        </p:nvSpPr>
        <p:spPr>
          <a:xfrm>
            <a:off x="10842630" y="3387112"/>
            <a:ext cx="559942" cy="559942"/>
          </a:xfrm>
          <a:prstGeom prst="ellipse">
            <a:avLst/>
          </a:prstGeom>
          <a:noFill/>
          <a:ln w="28575">
            <a:solidFill>
              <a:srgbClr val="32C903"/>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Box 30"/>
          <p:cNvSpPr txBox="1"/>
          <p:nvPr/>
        </p:nvSpPr>
        <p:spPr>
          <a:xfrm>
            <a:off x="7267074" y="5561700"/>
            <a:ext cx="1963168" cy="646986"/>
          </a:xfrm>
          <a:prstGeom prst="roundRect">
            <a:avLst/>
          </a:prstGeom>
          <a:solidFill>
            <a:schemeClr val="bg1"/>
          </a:solidFill>
          <a:ln w="19050">
            <a:solidFill>
              <a:srgbClr val="32C903"/>
            </a:solidFill>
          </a:ln>
        </p:spPr>
        <p:txBody>
          <a:bodyPr wrap="square" rtlCol="0">
            <a:spAutoFit/>
          </a:bodyPr>
          <a:lstStyle/>
          <a:p>
            <a:pPr algn="ctr"/>
            <a:r>
              <a:rPr lang="de-DE" sz="1600" dirty="0">
                <a:latin typeface="Futura Std Book" panose="020B0502020204020303" pitchFamily="34" charset="0"/>
              </a:rPr>
              <a:t>Kommentar hinzufügen</a:t>
            </a:r>
          </a:p>
        </p:txBody>
      </p:sp>
      <p:sp>
        <p:nvSpPr>
          <p:cNvPr id="24" name="TextBox 23"/>
          <p:cNvSpPr txBox="1"/>
          <p:nvPr/>
        </p:nvSpPr>
        <p:spPr>
          <a:xfrm>
            <a:off x="6017476" y="3263282"/>
            <a:ext cx="1918629" cy="1478681"/>
          </a:xfrm>
          <a:prstGeom prst="roundRect">
            <a:avLst/>
          </a:prstGeom>
          <a:solidFill>
            <a:schemeClr val="bg1"/>
          </a:solidFill>
          <a:ln w="19050">
            <a:solidFill>
              <a:srgbClr val="32C903"/>
            </a:solidFill>
          </a:ln>
        </p:spPr>
        <p:txBody>
          <a:bodyPr wrap="square" rtlCol="0">
            <a:spAutoFit/>
          </a:bodyPr>
          <a:lstStyle/>
          <a:p>
            <a:pPr algn="ctr"/>
            <a:r>
              <a:rPr lang="de-DE" sz="1600" dirty="0">
                <a:latin typeface="Futura Std Book" panose="020B0502020204020303" pitchFamily="34" charset="0"/>
              </a:rPr>
              <a:t>Wählen Sie auf jeder Seite einen Genehmigungs-status</a:t>
            </a:r>
          </a:p>
        </p:txBody>
      </p:sp>
      <p:sp>
        <p:nvSpPr>
          <p:cNvPr id="35" name="TextBox 34"/>
          <p:cNvSpPr txBox="1"/>
          <p:nvPr/>
        </p:nvSpPr>
        <p:spPr>
          <a:xfrm>
            <a:off x="2956685" y="2005768"/>
            <a:ext cx="966042" cy="374571"/>
          </a:xfrm>
          <a:prstGeom prst="roundRect">
            <a:avLst/>
          </a:prstGeom>
          <a:solidFill>
            <a:schemeClr val="bg1"/>
          </a:solidFill>
          <a:ln w="19050">
            <a:solidFill>
              <a:srgbClr val="32C903"/>
            </a:solidFill>
          </a:ln>
        </p:spPr>
        <p:txBody>
          <a:bodyPr wrap="none" rtlCol="0">
            <a:spAutoFit/>
          </a:bodyPr>
          <a:lstStyle/>
          <a:p>
            <a:pPr algn="ctr"/>
            <a:r>
              <a:rPr lang="de-DE" sz="1600" dirty="0">
                <a:latin typeface="Futura Std Book" panose="020B0502020204020303" pitchFamily="34" charset="0"/>
              </a:rPr>
              <a:t>Versionen</a:t>
            </a:r>
          </a:p>
        </p:txBody>
      </p:sp>
      <p:sp>
        <p:nvSpPr>
          <p:cNvPr id="37" name="Oval 36">
            <a:extLst>
              <a:ext uri="{FF2B5EF4-FFF2-40B4-BE49-F238E27FC236}">
                <a16:creationId xmlns:a16="http://schemas.microsoft.com/office/drawing/2014/main" id="{6A9031AA-A3AF-784D-A977-1D09AD5F14BB}"/>
              </a:ext>
            </a:extLst>
          </p:cNvPr>
          <p:cNvSpPr/>
          <p:nvPr/>
        </p:nvSpPr>
        <p:spPr>
          <a:xfrm>
            <a:off x="1620209" y="1883384"/>
            <a:ext cx="559942" cy="559942"/>
          </a:xfrm>
          <a:prstGeom prst="ellipse">
            <a:avLst/>
          </a:prstGeom>
          <a:noFill/>
          <a:ln w="28575">
            <a:solidFill>
              <a:srgbClr val="32C903"/>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461411" y="1079051"/>
            <a:ext cx="2870308" cy="374571"/>
          </a:xfrm>
          <a:prstGeom prst="roundRect">
            <a:avLst/>
          </a:prstGeom>
          <a:solidFill>
            <a:schemeClr val="bg1"/>
          </a:solidFill>
          <a:ln w="19050">
            <a:solidFill>
              <a:srgbClr val="32C903"/>
            </a:solidFill>
          </a:ln>
        </p:spPr>
        <p:txBody>
          <a:bodyPr wrap="square" rtlCol="0">
            <a:spAutoFit/>
          </a:bodyPr>
          <a:lstStyle/>
          <a:p>
            <a:pPr algn="ctr"/>
            <a:r>
              <a:rPr lang="de-DE" sz="1600" dirty="0">
                <a:latin typeface="Futura Std Book" panose="020B0502020204020303" pitchFamily="34" charset="0"/>
              </a:rPr>
              <a:t>Nachricht vom Designer</a:t>
            </a:r>
          </a:p>
        </p:txBody>
      </p:sp>
      <p:sp>
        <p:nvSpPr>
          <p:cNvPr id="39" name="Oval 38">
            <a:extLst>
              <a:ext uri="{FF2B5EF4-FFF2-40B4-BE49-F238E27FC236}">
                <a16:creationId xmlns:a16="http://schemas.microsoft.com/office/drawing/2014/main" id="{C03F7E3A-CB47-1B4B-A41D-4426BC8FF656}"/>
              </a:ext>
            </a:extLst>
          </p:cNvPr>
          <p:cNvSpPr/>
          <p:nvPr/>
        </p:nvSpPr>
        <p:spPr>
          <a:xfrm>
            <a:off x="759706" y="1861484"/>
            <a:ext cx="559942" cy="559942"/>
          </a:xfrm>
          <a:prstGeom prst="ellipse">
            <a:avLst/>
          </a:prstGeom>
          <a:noFill/>
          <a:ln w="28575">
            <a:solidFill>
              <a:srgbClr val="32C903"/>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Arrow Connector 14"/>
          <p:cNvCxnSpPr>
            <a:cxnSpLocks/>
          </p:cNvCxnSpPr>
          <p:nvPr/>
        </p:nvCxnSpPr>
        <p:spPr>
          <a:xfrm flipV="1">
            <a:off x="712651" y="2245697"/>
            <a:ext cx="327026" cy="789809"/>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461410" y="2973848"/>
            <a:ext cx="1156533" cy="646986"/>
          </a:xfrm>
          <a:prstGeom prst="roundRect">
            <a:avLst/>
          </a:prstGeom>
          <a:solidFill>
            <a:schemeClr val="bg1"/>
          </a:solidFill>
          <a:ln w="19050">
            <a:solidFill>
              <a:srgbClr val="32C903"/>
            </a:solidFill>
          </a:ln>
        </p:spPr>
        <p:txBody>
          <a:bodyPr wrap="none" rtlCol="0">
            <a:spAutoFit/>
          </a:bodyPr>
          <a:lstStyle/>
          <a:p>
            <a:pPr algn="ctr"/>
            <a:r>
              <a:rPr lang="de-DE" sz="1600" dirty="0">
                <a:latin typeface="Futura Std Book" panose="020B0502020204020303" pitchFamily="34" charset="0"/>
              </a:rPr>
              <a:t>Report</a:t>
            </a:r>
          </a:p>
          <a:p>
            <a:pPr algn="ctr"/>
            <a:r>
              <a:rPr lang="de-DE" sz="1600" dirty="0">
                <a:latin typeface="Futura Std Book" panose="020B0502020204020303" pitchFamily="34" charset="0"/>
              </a:rPr>
              <a:t>Download</a:t>
            </a:r>
          </a:p>
        </p:txBody>
      </p:sp>
      <p:sp>
        <p:nvSpPr>
          <p:cNvPr id="17" name="TextBox 16"/>
          <p:cNvSpPr txBox="1"/>
          <p:nvPr/>
        </p:nvSpPr>
        <p:spPr>
          <a:xfrm>
            <a:off x="1287002" y="3707020"/>
            <a:ext cx="1786298" cy="374571"/>
          </a:xfrm>
          <a:prstGeom prst="roundRect">
            <a:avLst/>
          </a:prstGeom>
          <a:solidFill>
            <a:schemeClr val="bg1"/>
          </a:solidFill>
          <a:ln w="19050">
            <a:solidFill>
              <a:srgbClr val="32C903"/>
            </a:solidFill>
          </a:ln>
        </p:spPr>
        <p:txBody>
          <a:bodyPr wrap="none" rtlCol="0">
            <a:spAutoFit/>
          </a:bodyPr>
          <a:lstStyle/>
          <a:p>
            <a:pPr algn="ctr"/>
            <a:r>
              <a:rPr lang="de-DE" sz="1600" dirty="0">
                <a:latin typeface="Futura Std Book" panose="020B0502020204020303" pitchFamily="34" charset="0"/>
              </a:rPr>
              <a:t>Anzahl der Seiten</a:t>
            </a:r>
          </a:p>
        </p:txBody>
      </p:sp>
      <p:sp>
        <p:nvSpPr>
          <p:cNvPr id="43" name="Oval 42">
            <a:extLst>
              <a:ext uri="{FF2B5EF4-FFF2-40B4-BE49-F238E27FC236}">
                <a16:creationId xmlns:a16="http://schemas.microsoft.com/office/drawing/2014/main" id="{5B51B636-9F0C-2D44-9A60-8D6A5B7010F8}"/>
              </a:ext>
            </a:extLst>
          </p:cNvPr>
          <p:cNvSpPr/>
          <p:nvPr/>
        </p:nvSpPr>
        <p:spPr>
          <a:xfrm>
            <a:off x="3179043" y="2449441"/>
            <a:ext cx="3226372" cy="559942"/>
          </a:xfrm>
          <a:prstGeom prst="ellipse">
            <a:avLst/>
          </a:prstGeom>
          <a:noFill/>
          <a:ln w="28575">
            <a:solidFill>
              <a:srgbClr val="32C903"/>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17867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4400" dirty="0">
                <a:latin typeface="Futura Std Heavy" panose="020B0502020204020303" pitchFamily="34" charset="0"/>
              </a:rPr>
              <a:t>Was füge ich zu meiner Überprüfung hinzu?</a:t>
            </a:r>
          </a:p>
        </p:txBody>
      </p:sp>
      <p:sp>
        <p:nvSpPr>
          <p:cNvPr id="3" name="Content Placeholder 2"/>
          <p:cNvSpPr>
            <a:spLocks noGrp="1"/>
          </p:cNvSpPr>
          <p:nvPr>
            <p:ph idx="1"/>
          </p:nvPr>
        </p:nvSpPr>
        <p:spPr/>
        <p:txBody>
          <a:bodyPr/>
          <a:lstStyle/>
          <a:p>
            <a:r>
              <a:rPr lang="de-DE" dirty="0">
                <a:latin typeface="Futura Std Book" panose="020B0502020204020303" pitchFamily="34" charset="0"/>
              </a:rPr>
              <a:t>Spezifische Kommentare und Änderungen. </a:t>
            </a:r>
          </a:p>
          <a:p>
            <a:r>
              <a:rPr lang="de-DE" dirty="0">
                <a:latin typeface="Futura Std Book" panose="020B0502020204020303" pitchFamily="34" charset="0"/>
              </a:rPr>
              <a:t>Keine Fragen hinzufügen</a:t>
            </a:r>
          </a:p>
          <a:p>
            <a:r>
              <a:rPr lang="de-DE" dirty="0">
                <a:latin typeface="Futura Std Book" panose="020B0502020204020303" pitchFamily="34" charset="0"/>
              </a:rPr>
              <a:t>Fügen Sie ein neues Word-Dokument als Anhang hinzu, wenn Sie viele Kommentare und Änderungen haben</a:t>
            </a:r>
          </a:p>
          <a:p>
            <a:r>
              <a:rPr lang="de-DE" dirty="0">
                <a:latin typeface="Futura Std Book" panose="020B0502020204020303" pitchFamily="34" charset="0"/>
              </a:rPr>
              <a:t>Fügen Sie falls erwünscht ein neues Bild zu Ihrer Überprüfung hinzu</a:t>
            </a:r>
          </a:p>
        </p:txBody>
      </p:sp>
    </p:spTree>
    <p:extLst>
      <p:ext uri="{BB962C8B-B14F-4D97-AF65-F5344CB8AC3E}">
        <p14:creationId xmlns:p14="http://schemas.microsoft.com/office/powerpoint/2010/main" val="259835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4400" dirty="0">
                <a:latin typeface="Futura Std Heavy" panose="020B0502020204020303" pitchFamily="34" charset="0"/>
              </a:rPr>
              <a:t>Genehmigungsstatus</a:t>
            </a:r>
          </a:p>
        </p:txBody>
      </p:sp>
      <p:sp>
        <p:nvSpPr>
          <p:cNvPr id="5" name="4 Rectángulo"/>
          <p:cNvSpPr/>
          <p:nvPr/>
        </p:nvSpPr>
        <p:spPr>
          <a:xfrm>
            <a:off x="630937" y="2510002"/>
            <a:ext cx="10882190" cy="1323439"/>
          </a:xfrm>
          <a:prstGeom prst="rect">
            <a:avLst/>
          </a:prstGeom>
        </p:spPr>
        <p:txBody>
          <a:bodyPr wrap="square">
            <a:spAutoFit/>
          </a:bodyPr>
          <a:lstStyle/>
          <a:p>
            <a:pPr>
              <a:spcAft>
                <a:spcPts val="2400"/>
              </a:spcAft>
            </a:pPr>
            <a:r>
              <a:rPr lang="de-DE" sz="1500" b="1" dirty="0"/>
              <a:t>In der vorliegenden Fassung genehmigt </a:t>
            </a:r>
            <a:r>
              <a:rPr lang="de-DE" sz="1500" dirty="0"/>
              <a:t>– Es müssen keine Änderungen vorgenommen werden.</a:t>
            </a:r>
          </a:p>
          <a:p>
            <a:pPr>
              <a:lnSpc>
                <a:spcPct val="150000"/>
              </a:lnSpc>
              <a:spcAft>
                <a:spcPts val="600"/>
              </a:spcAft>
            </a:pPr>
            <a:r>
              <a:rPr lang="de-DE" sz="1500" b="1" dirty="0"/>
              <a:t>Genehmigt mit Änderungen </a:t>
            </a:r>
            <a:r>
              <a:rPr lang="de-DE" sz="1500" dirty="0"/>
              <a:t>– Die markierten Änderungen müssen vorgenommen werden, aber der Prüfer will nicht, dass der Proof zurückgeschickt wird. Der Proof ist genehmigt, wobei die vermerkten Änderungen noch vorgenommen werden müssen.</a:t>
            </a:r>
          </a:p>
        </p:txBody>
      </p:sp>
    </p:spTree>
    <p:extLst>
      <p:ext uri="{BB962C8B-B14F-4D97-AF65-F5344CB8AC3E}">
        <p14:creationId xmlns:p14="http://schemas.microsoft.com/office/powerpoint/2010/main" val="2027387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de-DE" sz="4400" dirty="0">
                <a:latin typeface="Futura Std Heavy" panose="020B0502020204020303" pitchFamily="34" charset="0"/>
              </a:rPr>
              <a:t>Genehmigungsstatus - Fortsetzung</a:t>
            </a:r>
          </a:p>
        </p:txBody>
      </p:sp>
      <p:sp>
        <p:nvSpPr>
          <p:cNvPr id="6" name="5 Rectángulo"/>
          <p:cNvSpPr/>
          <p:nvPr/>
        </p:nvSpPr>
        <p:spPr>
          <a:xfrm>
            <a:off x="457199" y="2302336"/>
            <a:ext cx="10875819" cy="2785378"/>
          </a:xfrm>
          <a:prstGeom prst="rect">
            <a:avLst/>
          </a:prstGeom>
        </p:spPr>
        <p:txBody>
          <a:bodyPr wrap="square">
            <a:spAutoFit/>
          </a:bodyPr>
          <a:lstStyle/>
          <a:p>
            <a:pPr>
              <a:lnSpc>
                <a:spcPct val="150000"/>
              </a:lnSpc>
              <a:spcBef>
                <a:spcPts val="1200"/>
              </a:spcBef>
              <a:spcAft>
                <a:spcPts val="1200"/>
              </a:spcAft>
            </a:pPr>
            <a:r>
              <a:rPr lang="de-DE" sz="1500" b="1" dirty="0"/>
              <a:t>Ändern und erneut einreichen </a:t>
            </a:r>
            <a:r>
              <a:rPr lang="de-DE" sz="1500" dirty="0"/>
              <a:t>– Der Prüfer möchte, dass der Designer die gewünschten Änderungen vornimmt und das Dokument zur weiteren Überprüfung zurückschickt.</a:t>
            </a:r>
          </a:p>
          <a:p>
            <a:pPr>
              <a:lnSpc>
                <a:spcPct val="150000"/>
              </a:lnSpc>
              <a:spcBef>
                <a:spcPts val="1200"/>
              </a:spcBef>
              <a:spcAft>
                <a:spcPts val="1200"/>
              </a:spcAft>
            </a:pPr>
            <a:r>
              <a:rPr lang="de-DE" sz="1500" b="1" dirty="0"/>
              <a:t>Mich kontaktieren </a:t>
            </a:r>
            <a:r>
              <a:rPr lang="de-DE" sz="1500" dirty="0"/>
              <a:t>– Der Prüfer möchte, dass der Designer ihn außerhalb des Systems kontaktiert, um die Änderungen umfassender zu besprechen. Die Änderungen können umfassend und schwer zu beschreiben oder tiefgreifend sein und erfordern eine vollständige Überarbeitung.</a:t>
            </a:r>
          </a:p>
          <a:p>
            <a:pPr>
              <a:lnSpc>
                <a:spcPct val="150000"/>
              </a:lnSpc>
              <a:spcBef>
                <a:spcPts val="1200"/>
              </a:spcBef>
              <a:spcAft>
                <a:spcPts val="1200"/>
              </a:spcAft>
            </a:pPr>
            <a:r>
              <a:rPr lang="de-DE" sz="1500" b="1" dirty="0"/>
              <a:t>Nicht relevant </a:t>
            </a:r>
            <a:r>
              <a:rPr lang="de-DE" sz="1500" dirty="0"/>
              <a:t>– Die Kommentare des Prüfers sind auf dieser Seite nicht erforderlich und/oder der Prüfer ist für den Inhalt dieser Seite irrelevant. Dies kann bei einem Proof geschehen, der viele Seiten lang ist und das Feedback von Prüfern aus vielen verschiedenen Gruppen umfasst.</a:t>
            </a:r>
          </a:p>
        </p:txBody>
      </p:sp>
    </p:spTree>
    <p:extLst>
      <p:ext uri="{BB962C8B-B14F-4D97-AF65-F5344CB8AC3E}">
        <p14:creationId xmlns:p14="http://schemas.microsoft.com/office/powerpoint/2010/main" val="3038941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8747"/>
            <a:ext cx="10972800" cy="1066800"/>
          </a:xfrm>
        </p:spPr>
        <p:txBody>
          <a:bodyPr/>
          <a:lstStyle/>
          <a:p>
            <a:r>
              <a:rPr lang="de-DE" sz="4400" dirty="0">
                <a:latin typeface="Futura Std Heavy" panose="020B0502020204020303" pitchFamily="34" charset="0"/>
              </a:rPr>
              <a:t>Meine Überprüfung einreichen</a:t>
            </a:r>
          </a:p>
        </p:txBody>
      </p:sp>
      <p:pic>
        <p:nvPicPr>
          <p:cNvPr id="4" name="Content Placeholder 3"/>
          <p:cNvPicPr>
            <a:picLocks noGrp="1" noChangeAspect="1"/>
          </p:cNvPicPr>
          <p:nvPr>
            <p:ph idx="1"/>
          </p:nvPr>
        </p:nvPicPr>
        <p:blipFill>
          <a:blip r:embed="rId2" cstate="print"/>
          <a:stretch>
            <a:fillRect/>
          </a:stretch>
        </p:blipFill>
        <p:spPr>
          <a:xfrm>
            <a:off x="838200" y="2948998"/>
            <a:ext cx="10515600" cy="3075730"/>
          </a:xfrm>
          <a:prstGeom prst="rect">
            <a:avLst/>
          </a:prstGeom>
        </p:spPr>
      </p:pic>
      <p:sp>
        <p:nvSpPr>
          <p:cNvPr id="5" name="TextBox 4"/>
          <p:cNvSpPr txBox="1"/>
          <p:nvPr/>
        </p:nvSpPr>
        <p:spPr>
          <a:xfrm>
            <a:off x="2499361" y="1675055"/>
            <a:ext cx="7323909" cy="707886"/>
          </a:xfrm>
          <a:prstGeom prst="rect">
            <a:avLst/>
          </a:prstGeom>
          <a:noFill/>
        </p:spPr>
        <p:txBody>
          <a:bodyPr wrap="square" rtlCol="0">
            <a:spAutoFit/>
          </a:bodyPr>
          <a:lstStyle/>
          <a:p>
            <a:pPr algn="ctr">
              <a:buClr>
                <a:srgbClr val="1C7EC1"/>
              </a:buClr>
            </a:pPr>
            <a:r>
              <a:rPr lang="de-DE" sz="2000" dirty="0">
                <a:solidFill>
                  <a:srgbClr val="1C7EC1"/>
                </a:solidFill>
                <a:latin typeface="Futura Std Book" panose="020B0502020204020303" pitchFamily="34" charset="0"/>
              </a:rPr>
              <a:t>Nachdem auf jeder Seite ein Genehmigungsstatus ausgewählt wurde, erscheint in der oberen rechten Ecke die grüne Schaltfläche zum Einreichen der Überprüfung</a:t>
            </a:r>
          </a:p>
        </p:txBody>
      </p:sp>
      <p:cxnSp>
        <p:nvCxnSpPr>
          <p:cNvPr id="6" name="Straight Arrow Connector 5"/>
          <p:cNvCxnSpPr>
            <a:cxnSpLocks/>
          </p:cNvCxnSpPr>
          <p:nvPr/>
        </p:nvCxnSpPr>
        <p:spPr>
          <a:xfrm>
            <a:off x="9637295" y="2028998"/>
            <a:ext cx="760739" cy="818705"/>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11014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4400" dirty="0">
                <a:latin typeface="Futura Std Heavy" panose="020B0502020204020303" pitchFamily="34" charset="0"/>
              </a:rPr>
              <a:t>Überprüfungen</a:t>
            </a:r>
          </a:p>
        </p:txBody>
      </p:sp>
      <p:sp>
        <p:nvSpPr>
          <p:cNvPr id="3" name="Content Placeholder 2"/>
          <p:cNvSpPr>
            <a:spLocks noGrp="1"/>
          </p:cNvSpPr>
          <p:nvPr>
            <p:ph idx="1"/>
          </p:nvPr>
        </p:nvSpPr>
        <p:spPr>
          <a:xfrm>
            <a:off x="479856" y="1762849"/>
            <a:ext cx="5486401" cy="4575175"/>
          </a:xfrm>
        </p:spPr>
        <p:txBody>
          <a:bodyPr>
            <a:normAutofit fontScale="85000" lnSpcReduction="10000"/>
          </a:bodyPr>
          <a:lstStyle/>
          <a:p>
            <a:r>
              <a:rPr lang="de-DE" dirty="0">
                <a:latin typeface="Futura Std Book" panose="020B0502020204020303" pitchFamily="34" charset="0"/>
              </a:rPr>
              <a:t>Falls Ihre Überprüfung noch offen ist, hat sie die Form eines grünen Kreises und Sie müssen sie immer noch einreichen.</a:t>
            </a:r>
          </a:p>
          <a:p>
            <a:endParaRPr lang="de-DE" dirty="0">
              <a:latin typeface="Futura Std Book" panose="020B0502020204020303" pitchFamily="34" charset="0"/>
            </a:endParaRPr>
          </a:p>
          <a:p>
            <a:r>
              <a:rPr lang="de-DE" dirty="0">
                <a:latin typeface="Futura Std Book" panose="020B0502020204020303" pitchFamily="34" charset="0"/>
              </a:rPr>
              <a:t>Falls Ihre Überprüfung fertig ist, der Proof jedoch noch für jemand anderes offen ist, wird er grün und rot.</a:t>
            </a:r>
          </a:p>
          <a:p>
            <a:endParaRPr lang="de-DE" dirty="0">
              <a:latin typeface="Futura Std Book" panose="020B0502020204020303" pitchFamily="34" charset="0"/>
            </a:endParaRPr>
          </a:p>
          <a:p>
            <a:r>
              <a:rPr lang="de-DE" dirty="0">
                <a:latin typeface="Futura Std Book" panose="020B0502020204020303" pitchFamily="34" charset="0"/>
              </a:rPr>
              <a:t>Falls der Proof von allen mit Änderungen zurückgegeben wird, wird er rot.</a:t>
            </a:r>
          </a:p>
          <a:p>
            <a:endParaRPr lang="de-DE" dirty="0">
              <a:latin typeface="Futura Std Book" panose="020B0502020204020303" pitchFamily="34" charset="0"/>
            </a:endParaRPr>
          </a:p>
          <a:p>
            <a:r>
              <a:rPr lang="de-DE" dirty="0">
                <a:latin typeface="Futura Std Book" panose="020B0502020204020303" pitchFamily="34" charset="0"/>
              </a:rPr>
              <a:t>Falls der Proof von allen so wie er ist genehmigt zurückgegeben wird, wird er schwarz und weiß.</a:t>
            </a:r>
          </a:p>
          <a:p>
            <a:endParaRPr lang="de-DE" dirty="0">
              <a:latin typeface="Futura Std Book" panose="020B0502020204020303" pitchFamily="34" charset="0"/>
            </a:endParaRPr>
          </a:p>
          <a:p>
            <a:endParaRPr lang="de-DE" dirty="0">
              <a:latin typeface="Futura Std Book" panose="020B0502020204020303" pitchFamily="34" charset="0"/>
            </a:endParaRPr>
          </a:p>
        </p:txBody>
      </p:sp>
      <p:pic>
        <p:nvPicPr>
          <p:cNvPr id="4" name="Picture 3"/>
          <p:cNvPicPr>
            <a:picLocks noChangeAspect="1"/>
          </p:cNvPicPr>
          <p:nvPr/>
        </p:nvPicPr>
        <p:blipFill rotWithShape="1">
          <a:blip r:embed="rId2" cstate="print"/>
          <a:srcRect t="48687" r="3007"/>
          <a:stretch/>
        </p:blipFill>
        <p:spPr>
          <a:xfrm>
            <a:off x="6096000" y="1580862"/>
            <a:ext cx="2411268" cy="1173018"/>
          </a:xfrm>
          <a:prstGeom prst="rect">
            <a:avLst/>
          </a:prstGeom>
        </p:spPr>
      </p:pic>
      <p:pic>
        <p:nvPicPr>
          <p:cNvPr id="5" name="Picture 4"/>
          <p:cNvPicPr>
            <a:picLocks noChangeAspect="1"/>
          </p:cNvPicPr>
          <p:nvPr/>
        </p:nvPicPr>
        <p:blipFill rotWithShape="1">
          <a:blip r:embed="rId3" cstate="print"/>
          <a:srcRect t="46395" r="2391"/>
          <a:stretch/>
        </p:blipFill>
        <p:spPr>
          <a:xfrm>
            <a:off x="6355485" y="2666289"/>
            <a:ext cx="2686916" cy="1184564"/>
          </a:xfrm>
          <a:prstGeom prst="rect">
            <a:avLst/>
          </a:prstGeom>
        </p:spPr>
      </p:pic>
      <p:pic>
        <p:nvPicPr>
          <p:cNvPr id="6" name="Picture 5"/>
          <p:cNvPicPr>
            <a:picLocks noChangeAspect="1"/>
          </p:cNvPicPr>
          <p:nvPr/>
        </p:nvPicPr>
        <p:blipFill>
          <a:blip r:embed="rId4" cstate="print"/>
          <a:stretch>
            <a:fillRect/>
          </a:stretch>
        </p:blipFill>
        <p:spPr>
          <a:xfrm>
            <a:off x="6420571" y="5172367"/>
            <a:ext cx="3609975" cy="1171575"/>
          </a:xfrm>
          <a:prstGeom prst="rect">
            <a:avLst/>
          </a:prstGeom>
        </p:spPr>
      </p:pic>
      <p:pic>
        <p:nvPicPr>
          <p:cNvPr id="7" name="Picture 6"/>
          <p:cNvPicPr>
            <a:picLocks noChangeAspect="1"/>
          </p:cNvPicPr>
          <p:nvPr/>
        </p:nvPicPr>
        <p:blipFill rotWithShape="1">
          <a:blip r:embed="rId5" cstate="print"/>
          <a:srcRect t="16612" r="1989"/>
          <a:stretch/>
        </p:blipFill>
        <p:spPr>
          <a:xfrm>
            <a:off x="6420571" y="4050437"/>
            <a:ext cx="3185247" cy="1121930"/>
          </a:xfrm>
          <a:prstGeom prst="rect">
            <a:avLst/>
          </a:prstGeom>
        </p:spPr>
      </p:pic>
    </p:spTree>
    <p:extLst>
      <p:ext uri="{BB962C8B-B14F-4D97-AF65-F5344CB8AC3E}">
        <p14:creationId xmlns:p14="http://schemas.microsoft.com/office/powerpoint/2010/main" val="775035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029" y="2605603"/>
            <a:ext cx="10515600" cy="1325563"/>
          </a:xfrm>
        </p:spPr>
        <p:txBody>
          <a:bodyPr>
            <a:normAutofit/>
          </a:bodyPr>
          <a:lstStyle/>
          <a:p>
            <a:pPr algn="ctr"/>
            <a:r>
              <a:rPr lang="de-DE" sz="8000" dirty="0">
                <a:latin typeface="Futura Std Book" panose="020B0502020204020303" pitchFamily="34" charset="0"/>
              </a:rPr>
              <a:t>Fragen?</a:t>
            </a:r>
          </a:p>
        </p:txBody>
      </p:sp>
    </p:spTree>
    <p:extLst>
      <p:ext uri="{BB962C8B-B14F-4D97-AF65-F5344CB8AC3E}">
        <p14:creationId xmlns:p14="http://schemas.microsoft.com/office/powerpoint/2010/main" val="3774824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3636" y="768275"/>
            <a:ext cx="10445488" cy="707886"/>
          </a:xfrm>
          <a:prstGeom prst="rect">
            <a:avLst/>
          </a:prstGeom>
          <a:noFill/>
        </p:spPr>
        <p:txBody>
          <a:bodyPr wrap="none" rtlCol="0">
            <a:spAutoFit/>
          </a:bodyPr>
          <a:lstStyle/>
          <a:p>
            <a:r>
              <a:rPr lang="de-DE" sz="4000" b="1" dirty="0">
                <a:solidFill>
                  <a:srgbClr val="0487C9"/>
                </a:solidFill>
                <a:latin typeface="Futura Std Heavy" panose="020B0502020204020303" pitchFamily="34" charset="0"/>
              </a:rPr>
              <a:t>InMotion: </a:t>
            </a:r>
            <a:r>
              <a:rPr lang="de-DE" sz="4000" dirty="0">
                <a:solidFill>
                  <a:srgbClr val="0487C9"/>
                </a:solidFill>
                <a:latin typeface="Futura Std Book" panose="020B0502020204020303" pitchFamily="34" charset="0"/>
              </a:rPr>
              <a:t>So starten und überprüfen Sie ein Projekt</a:t>
            </a:r>
          </a:p>
        </p:txBody>
      </p:sp>
      <p:pic>
        <p:nvPicPr>
          <p:cNvPr id="4" name="Picture 3"/>
          <p:cNvPicPr>
            <a:picLocks noChangeAspect="1"/>
          </p:cNvPicPr>
          <p:nvPr/>
        </p:nvPicPr>
        <p:blipFill rotWithShape="1">
          <a:blip r:embed="rId2" cstate="print">
            <a:alphaModFix/>
          </a:blip>
          <a:srcRect l="2384" t="29894" r="1131" b="2242"/>
          <a:stretch/>
        </p:blipFill>
        <p:spPr>
          <a:xfrm>
            <a:off x="1339966" y="2177148"/>
            <a:ext cx="4076765" cy="3025138"/>
          </a:xfrm>
          <a:prstGeom prst="rect">
            <a:avLst/>
          </a:prstGeom>
        </p:spPr>
      </p:pic>
      <p:sp>
        <p:nvSpPr>
          <p:cNvPr id="2" name="Rounded Rectangle 1">
            <a:extLst>
              <a:ext uri="{FF2B5EF4-FFF2-40B4-BE49-F238E27FC236}">
                <a16:creationId xmlns:a16="http://schemas.microsoft.com/office/drawing/2014/main" id="{2B8D974E-4032-804E-A3A5-11AD593D4447}"/>
              </a:ext>
            </a:extLst>
          </p:cNvPr>
          <p:cNvSpPr/>
          <p:nvPr/>
        </p:nvSpPr>
        <p:spPr>
          <a:xfrm>
            <a:off x="5068387" y="3300549"/>
            <a:ext cx="5425441" cy="1901737"/>
          </a:xfrm>
          <a:prstGeom prst="roundRect">
            <a:avLst/>
          </a:prstGeom>
          <a:solidFill>
            <a:schemeClr val="bg1"/>
          </a:solidFill>
          <a:ln>
            <a:solidFill>
              <a:srgbClr val="1C7EC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9394A37-9E38-7642-B831-9942DB6C64BE}"/>
              </a:ext>
            </a:extLst>
          </p:cNvPr>
          <p:cNvSpPr txBox="1"/>
          <p:nvPr/>
        </p:nvSpPr>
        <p:spPr>
          <a:xfrm>
            <a:off x="5247503" y="3707028"/>
            <a:ext cx="5148648" cy="1200329"/>
          </a:xfrm>
          <a:prstGeom prst="rect">
            <a:avLst/>
          </a:prstGeom>
          <a:noFill/>
        </p:spPr>
        <p:txBody>
          <a:bodyPr wrap="square" rtlCol="0">
            <a:spAutoFit/>
          </a:bodyPr>
          <a:lstStyle/>
          <a:p>
            <a:r>
              <a:rPr lang="de-DE" sz="2400" dirty="0">
                <a:solidFill>
                  <a:srgbClr val="1C7EC1"/>
                </a:solidFill>
                <a:latin typeface="Futura Std Medium" panose="020B0502020204020303" pitchFamily="34" charset="0"/>
              </a:rPr>
              <a:t>Erklärt, wie Sie Ihre Marketingprojekte mit InMotion starten, verwalten und überprüfen können.</a:t>
            </a:r>
          </a:p>
        </p:txBody>
      </p:sp>
    </p:spTree>
    <p:extLst>
      <p:ext uri="{BB962C8B-B14F-4D97-AF65-F5344CB8AC3E}">
        <p14:creationId xmlns:p14="http://schemas.microsoft.com/office/powerpoint/2010/main" val="2123775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4400" dirty="0">
                <a:latin typeface="Futura Std Heavy" panose="020B0502020204020303" pitchFamily="34" charset="0"/>
              </a:rPr>
              <a:t>Arten von Projekten in InMotion</a:t>
            </a:r>
          </a:p>
        </p:txBody>
      </p:sp>
      <p:sp>
        <p:nvSpPr>
          <p:cNvPr id="4" name="3 Rectángulo"/>
          <p:cNvSpPr/>
          <p:nvPr/>
        </p:nvSpPr>
        <p:spPr>
          <a:xfrm>
            <a:off x="969822" y="2108313"/>
            <a:ext cx="9805270" cy="2231380"/>
          </a:xfrm>
          <a:prstGeom prst="rect">
            <a:avLst/>
          </a:prstGeom>
        </p:spPr>
        <p:txBody>
          <a:bodyPr wrap="square">
            <a:spAutoFit/>
          </a:bodyPr>
          <a:lstStyle/>
          <a:p>
            <a:pPr>
              <a:spcAft>
                <a:spcPts val="1200"/>
              </a:spcAft>
            </a:pPr>
            <a:r>
              <a:rPr lang="de-DE" sz="2200" b="1" dirty="0">
                <a:solidFill>
                  <a:srgbClr val="0487C9"/>
                </a:solidFill>
                <a:latin typeface="Futura Std Light" pitchFamily="34" charset="0"/>
              </a:rPr>
              <a:t>Formulare (Projektanfrage, Kundenpräsentation, Übersetzungsanfrage)</a:t>
            </a:r>
          </a:p>
          <a:p>
            <a:pPr>
              <a:spcBef>
                <a:spcPts val="1200"/>
              </a:spcBef>
              <a:spcAft>
                <a:spcPts val="1200"/>
              </a:spcAft>
            </a:pPr>
            <a:r>
              <a:rPr lang="de-DE" dirty="0">
                <a:latin typeface="Futura Std Medium" pitchFamily="34" charset="0"/>
              </a:rPr>
              <a:t>Es stehen drei verschiedene Formulare zur Verfügung.</a:t>
            </a:r>
            <a:r>
              <a:rPr lang="de-DE" dirty="0"/>
              <a:t> </a:t>
            </a:r>
            <a:endParaRPr lang="de-DE" dirty="0">
              <a:latin typeface="Futura Std Medium" pitchFamily="34" charset="0"/>
            </a:endParaRPr>
          </a:p>
          <a:p>
            <a:pPr marL="342900" indent="-342900">
              <a:spcBef>
                <a:spcPts val="600"/>
              </a:spcBef>
              <a:spcAft>
                <a:spcPts val="600"/>
              </a:spcAft>
            </a:pPr>
            <a:r>
              <a:rPr lang="de-DE" dirty="0">
                <a:solidFill>
                  <a:srgbClr val="2B9B13"/>
                </a:solidFill>
                <a:latin typeface="Futura Std Medium" pitchFamily="34" charset="0"/>
              </a:rPr>
              <a:t>1.</a:t>
            </a:r>
            <a:r>
              <a:rPr lang="de-DE" dirty="0"/>
              <a:t> </a:t>
            </a:r>
            <a:r>
              <a:rPr lang="de-DE" dirty="0">
                <a:latin typeface="Futura Std Medium" pitchFamily="34" charset="0"/>
              </a:rPr>
              <a:t>Projektanfrage</a:t>
            </a:r>
          </a:p>
          <a:p>
            <a:pPr marL="342900" indent="-342900">
              <a:spcAft>
                <a:spcPts val="600"/>
              </a:spcAft>
            </a:pPr>
            <a:r>
              <a:rPr lang="de-DE" dirty="0">
                <a:solidFill>
                  <a:srgbClr val="2B9B13"/>
                </a:solidFill>
                <a:latin typeface="Futura Std Medium" pitchFamily="34" charset="0"/>
              </a:rPr>
              <a:t>2. </a:t>
            </a:r>
            <a:r>
              <a:rPr lang="de-DE" dirty="0">
                <a:latin typeface="Futura Std Medium" pitchFamily="34" charset="0"/>
              </a:rPr>
              <a:t>Übersetzungsanfrage</a:t>
            </a:r>
          </a:p>
          <a:p>
            <a:pPr marL="342900" indent="-342900">
              <a:spcAft>
                <a:spcPts val="1200"/>
              </a:spcAft>
            </a:pPr>
            <a:r>
              <a:rPr lang="de-DE" dirty="0">
                <a:solidFill>
                  <a:srgbClr val="2B9B13"/>
                </a:solidFill>
                <a:latin typeface="Futura Std Medium" pitchFamily="34" charset="0"/>
              </a:rPr>
              <a:t>3. </a:t>
            </a:r>
            <a:r>
              <a:rPr lang="de-DE" dirty="0">
                <a:latin typeface="Futura Std Medium" pitchFamily="34" charset="0"/>
              </a:rPr>
              <a:t>Kundenpräsentationen</a:t>
            </a:r>
          </a:p>
        </p:txBody>
      </p:sp>
      <p:sp>
        <p:nvSpPr>
          <p:cNvPr id="7" name="6 Rectángulo"/>
          <p:cNvSpPr/>
          <p:nvPr/>
        </p:nvSpPr>
        <p:spPr>
          <a:xfrm>
            <a:off x="969815" y="4740717"/>
            <a:ext cx="5721928" cy="923330"/>
          </a:xfrm>
          <a:prstGeom prst="rect">
            <a:avLst/>
          </a:prstGeom>
        </p:spPr>
        <p:txBody>
          <a:bodyPr wrap="square">
            <a:spAutoFit/>
          </a:bodyPr>
          <a:lstStyle/>
          <a:p>
            <a:pPr>
              <a:spcBef>
                <a:spcPts val="1200"/>
              </a:spcBef>
              <a:spcAft>
                <a:spcPts val="1200"/>
              </a:spcAft>
            </a:pPr>
            <a:r>
              <a:rPr lang="de-DE" dirty="0">
                <a:latin typeface="Futura Std Medium" pitchFamily="34" charset="0"/>
              </a:rPr>
              <a:t>Das Projektanfrageformular ist das am häufigsten vorkommende Formular. Sie werden es zur Erstellung eines eBlasts, eines Direktversands, einer Messegrafik und vielen weiteren Optionen verwenden.</a:t>
            </a:r>
          </a:p>
        </p:txBody>
      </p:sp>
      <p:pic>
        <p:nvPicPr>
          <p:cNvPr id="8" name="7 Imagen" descr="slide3.png"/>
          <p:cNvPicPr>
            <a:picLocks noChangeAspect="1"/>
          </p:cNvPicPr>
          <p:nvPr/>
        </p:nvPicPr>
        <p:blipFill>
          <a:blip r:embed="rId2" cstate="print"/>
          <a:stretch>
            <a:fillRect/>
          </a:stretch>
        </p:blipFill>
        <p:spPr>
          <a:xfrm>
            <a:off x="6733677" y="3421291"/>
            <a:ext cx="4155627" cy="2259854"/>
          </a:xfrm>
          <a:prstGeom prst="rect">
            <a:avLst/>
          </a:prstGeom>
        </p:spPr>
      </p:pic>
    </p:spTree>
    <p:extLst>
      <p:ext uri="{BB962C8B-B14F-4D97-AF65-F5344CB8AC3E}">
        <p14:creationId xmlns:p14="http://schemas.microsoft.com/office/powerpoint/2010/main" val="3255733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4400" dirty="0">
                <a:latin typeface="Futura Std Heavy" panose="020B0502020204020303" pitchFamily="34" charset="0"/>
              </a:rPr>
              <a:t>Starten eines Projekts</a:t>
            </a:r>
          </a:p>
        </p:txBody>
      </p:sp>
      <p:sp>
        <p:nvSpPr>
          <p:cNvPr id="3" name="Content Placeholder 2"/>
          <p:cNvSpPr>
            <a:spLocks noGrp="1"/>
          </p:cNvSpPr>
          <p:nvPr>
            <p:ph idx="1"/>
          </p:nvPr>
        </p:nvSpPr>
        <p:spPr>
          <a:xfrm>
            <a:off x="745837" y="1917989"/>
            <a:ext cx="4657436" cy="4351338"/>
          </a:xfrm>
        </p:spPr>
        <p:txBody>
          <a:bodyPr>
            <a:normAutofit/>
          </a:bodyPr>
          <a:lstStyle/>
          <a:p>
            <a:r>
              <a:rPr lang="de-DE" sz="2000" dirty="0">
                <a:latin typeface="Futura Std Book" panose="020B0502020204020303" pitchFamily="34" charset="0"/>
              </a:rPr>
              <a:t>Es gibt verschiedene Arten von Projekten in InMotion. Jede Projektart hat ihre eigenen Anforderungen. </a:t>
            </a:r>
          </a:p>
          <a:p>
            <a:r>
              <a:rPr lang="de-DE" sz="2000" dirty="0">
                <a:latin typeface="Futura Std Book" panose="020B0502020204020303" pitchFamily="34" charset="0"/>
              </a:rPr>
              <a:t>Vollständige und genaue Informationen</a:t>
            </a:r>
          </a:p>
          <a:p>
            <a:r>
              <a:rPr lang="de-DE" sz="2000" dirty="0">
                <a:latin typeface="Futura Std Book" panose="020B0502020204020303" pitchFamily="34" charset="0"/>
              </a:rPr>
              <a:t>Verwenden Sie InMotion, um Änderungen an dem Projekt vorzunehmen, um zu sehen, wer an Ihrem Projekt arbeitet und um den Fortschritt des Projekts zu verfolgen. </a:t>
            </a:r>
          </a:p>
          <a:p>
            <a:endParaRPr lang="de-DE" sz="2000" dirty="0">
              <a:latin typeface="Futura Std Book" panose="020B0502020204020303" pitchFamily="34" charset="0"/>
            </a:endParaRPr>
          </a:p>
        </p:txBody>
      </p:sp>
      <p:pic>
        <p:nvPicPr>
          <p:cNvPr id="4" name="Content Placeholder 3"/>
          <p:cNvPicPr>
            <a:picLocks noChangeAspect="1"/>
          </p:cNvPicPr>
          <p:nvPr/>
        </p:nvPicPr>
        <p:blipFill rotWithShape="1">
          <a:blip r:embed="rId2" cstate="print"/>
          <a:srcRect l="11045" t="-564" r="4439" b="-263"/>
          <a:stretch/>
        </p:blipFill>
        <p:spPr>
          <a:xfrm>
            <a:off x="5902037" y="1339785"/>
            <a:ext cx="4987638" cy="4786118"/>
          </a:xfrm>
          <a:prstGeom prst="rect">
            <a:avLst/>
          </a:prstGeom>
        </p:spPr>
      </p:pic>
    </p:spTree>
    <p:extLst>
      <p:ext uri="{BB962C8B-B14F-4D97-AF65-F5344CB8AC3E}">
        <p14:creationId xmlns:p14="http://schemas.microsoft.com/office/powerpoint/2010/main" val="2967829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4400" dirty="0">
                <a:latin typeface="Futura Std Heavy" panose="020B0502020204020303" pitchFamily="34" charset="0"/>
              </a:rPr>
              <a:t>Projektart</a:t>
            </a:r>
          </a:p>
        </p:txBody>
      </p:sp>
      <p:pic>
        <p:nvPicPr>
          <p:cNvPr id="4" name="Content Placeholder 3"/>
          <p:cNvPicPr>
            <a:picLocks noGrp="1" noChangeAspect="1"/>
          </p:cNvPicPr>
          <p:nvPr>
            <p:ph idx="1"/>
          </p:nvPr>
        </p:nvPicPr>
        <p:blipFill rotWithShape="1">
          <a:blip r:embed="rId2" cstate="print"/>
          <a:srcRect l="2292" t="4889" r="3255"/>
          <a:stretch/>
        </p:blipFill>
        <p:spPr>
          <a:xfrm>
            <a:off x="609600" y="1897873"/>
            <a:ext cx="10861964" cy="3062253"/>
          </a:xfrm>
          <a:prstGeom prst="rect">
            <a:avLst/>
          </a:prstGeom>
        </p:spPr>
      </p:pic>
      <p:sp>
        <p:nvSpPr>
          <p:cNvPr id="3" name="TextBox 2"/>
          <p:cNvSpPr txBox="1"/>
          <p:nvPr/>
        </p:nvSpPr>
        <p:spPr>
          <a:xfrm>
            <a:off x="1713471" y="5597650"/>
            <a:ext cx="8055849" cy="400110"/>
          </a:xfrm>
          <a:prstGeom prst="rect">
            <a:avLst/>
          </a:prstGeom>
          <a:noFill/>
        </p:spPr>
        <p:txBody>
          <a:bodyPr wrap="square" rtlCol="0">
            <a:spAutoFit/>
          </a:bodyPr>
          <a:lstStyle/>
          <a:p>
            <a:pPr algn="ctr"/>
            <a:r>
              <a:rPr lang="de-DE" sz="2000" dirty="0">
                <a:solidFill>
                  <a:srgbClr val="1C7EC1"/>
                </a:solidFill>
                <a:latin typeface="Futura Std Book" panose="020B0502020204020303" pitchFamily="34" charset="0"/>
              </a:rPr>
              <a:t>Sie können mehrere Projektarten in einer Projektanfrage auswählen. </a:t>
            </a:r>
          </a:p>
        </p:txBody>
      </p:sp>
    </p:spTree>
    <p:extLst>
      <p:ext uri="{BB962C8B-B14F-4D97-AF65-F5344CB8AC3E}">
        <p14:creationId xmlns:p14="http://schemas.microsoft.com/office/powerpoint/2010/main" val="240576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4400" dirty="0">
                <a:latin typeface="Futura Std Heavy" panose="020B0502020204020303" pitchFamily="34" charset="0"/>
              </a:rPr>
              <a:t>SpeichernSie Ihr Projekt und fahren Sie später fort</a:t>
            </a:r>
            <a:endParaRPr lang="de-DE" dirty="0">
              <a:latin typeface="Futura Std Heavy" panose="020B0502020204020303" pitchFamily="34" charset="0"/>
            </a:endParaRPr>
          </a:p>
        </p:txBody>
      </p:sp>
      <p:sp>
        <p:nvSpPr>
          <p:cNvPr id="3" name="Content Placeholder 2"/>
          <p:cNvSpPr>
            <a:spLocks noGrp="1"/>
          </p:cNvSpPr>
          <p:nvPr>
            <p:ph idx="1"/>
          </p:nvPr>
        </p:nvSpPr>
        <p:spPr>
          <a:xfrm>
            <a:off x="546613" y="1787488"/>
            <a:ext cx="5018164" cy="4275932"/>
          </a:xfrm>
        </p:spPr>
        <p:txBody>
          <a:bodyPr/>
          <a:lstStyle/>
          <a:p>
            <a:r>
              <a:rPr lang="de-DE" sz="2000" dirty="0">
                <a:latin typeface="Futura Std Book" panose="020B0502020204020303" pitchFamily="34" charset="0"/>
              </a:rPr>
              <a:t>Speichern Sie Ihren Auftrag und fahren Sie später fort</a:t>
            </a:r>
          </a:p>
          <a:p>
            <a:r>
              <a:rPr lang="de-DE" sz="2000" dirty="0">
                <a:latin typeface="Futura Std Book" panose="020B0502020204020303" pitchFamily="34" charset="0"/>
              </a:rPr>
              <a:t>Was bedeutet das?</a:t>
            </a:r>
          </a:p>
        </p:txBody>
      </p:sp>
      <p:sp>
        <p:nvSpPr>
          <p:cNvPr id="5" name="4 Rectángulo"/>
          <p:cNvSpPr/>
          <p:nvPr/>
        </p:nvSpPr>
        <p:spPr>
          <a:xfrm>
            <a:off x="5444836" y="1637206"/>
            <a:ext cx="6470073" cy="1092607"/>
          </a:xfrm>
          <a:prstGeom prst="rect">
            <a:avLst/>
          </a:prstGeom>
        </p:spPr>
        <p:txBody>
          <a:bodyPr wrap="square">
            <a:spAutoFit/>
          </a:bodyPr>
          <a:lstStyle/>
          <a:p>
            <a:r>
              <a:rPr lang="de-DE" sz="1300" b="1" dirty="0">
                <a:latin typeface="Futura Std Medium" pitchFamily="34" charset="0"/>
              </a:rPr>
              <a:t>Entweder Sie speichern Ihren Auftrag und brechen ab.</a:t>
            </a:r>
          </a:p>
          <a:p>
            <a:r>
              <a:rPr lang="de-DE" sz="1300" dirty="0">
                <a:latin typeface="Futura Std Medium" pitchFamily="34" charset="0"/>
              </a:rPr>
              <a:t>Dies ermöglicht Ihnen, Ihre Anfrage weiter auszufüllen und zu einem späteren Zeitpunkt einzureichen. Oder Sie reichen Ihren Auftrag ein. Wenn Sie speichern und abbrechen, ist der Auftrag in Ihrem Dashboard gelb dargestellt und für uns noch nicht sichtbar. Nur Sie können ihn sehen. Die untenstehende Mitteilung wird angezeigt, damit Sie wissen, dass Ihre Anfrage nicht vollständig ist.</a:t>
            </a:r>
          </a:p>
        </p:txBody>
      </p:sp>
      <p:pic>
        <p:nvPicPr>
          <p:cNvPr id="6" name="5 Imagen" descr="slide6a.png"/>
          <p:cNvPicPr>
            <a:picLocks noChangeAspect="1"/>
          </p:cNvPicPr>
          <p:nvPr/>
        </p:nvPicPr>
        <p:blipFill>
          <a:blip r:embed="rId2" cstate="print"/>
          <a:stretch>
            <a:fillRect/>
          </a:stretch>
        </p:blipFill>
        <p:spPr>
          <a:xfrm>
            <a:off x="5560435" y="2954398"/>
            <a:ext cx="5921671" cy="2152381"/>
          </a:xfrm>
          <a:prstGeom prst="rect">
            <a:avLst/>
          </a:prstGeom>
        </p:spPr>
      </p:pic>
      <p:sp>
        <p:nvSpPr>
          <p:cNvPr id="7" name="6 Rectángulo"/>
          <p:cNvSpPr/>
          <p:nvPr/>
        </p:nvSpPr>
        <p:spPr>
          <a:xfrm>
            <a:off x="5417123" y="5184064"/>
            <a:ext cx="4752109" cy="492443"/>
          </a:xfrm>
          <a:prstGeom prst="rect">
            <a:avLst/>
          </a:prstGeom>
        </p:spPr>
        <p:txBody>
          <a:bodyPr wrap="square">
            <a:spAutoFit/>
          </a:bodyPr>
          <a:lstStyle/>
          <a:p>
            <a:r>
              <a:rPr lang="de-DE" sz="1300" dirty="0">
                <a:latin typeface="Futura Std Medium" pitchFamily="34" charset="0"/>
              </a:rPr>
              <a:t>Wenn Ihre Anfrage erfolgreich abgeschlossen ist, werden Sie auf dem Bildschirm sehen, dass sie übermittelt wurde und Sie werden eine E-Mail-Benachrichtigung darüber erhalten, dass Ihre Anfrage abgeschickt wurde.</a:t>
            </a:r>
          </a:p>
        </p:txBody>
      </p:sp>
      <p:pic>
        <p:nvPicPr>
          <p:cNvPr id="8" name="7 Imagen" descr="slide6b.png"/>
          <p:cNvPicPr>
            <a:picLocks noChangeAspect="1"/>
          </p:cNvPicPr>
          <p:nvPr/>
        </p:nvPicPr>
        <p:blipFill>
          <a:blip r:embed="rId3" cstate="print"/>
          <a:stretch>
            <a:fillRect/>
          </a:stretch>
        </p:blipFill>
        <p:spPr>
          <a:xfrm>
            <a:off x="10063131" y="5180335"/>
            <a:ext cx="1486827" cy="542857"/>
          </a:xfrm>
          <a:prstGeom prst="rect">
            <a:avLst/>
          </a:prstGeom>
        </p:spPr>
      </p:pic>
    </p:spTree>
    <p:extLst>
      <p:ext uri="{BB962C8B-B14F-4D97-AF65-F5344CB8AC3E}">
        <p14:creationId xmlns:p14="http://schemas.microsoft.com/office/powerpoint/2010/main" val="1843496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24564" y="560898"/>
            <a:ext cx="10371282" cy="86291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3740"/>
              </a:lnSpc>
            </a:pPr>
            <a:r>
              <a:rPr lang="de-DE" sz="4400" b="1" dirty="0">
                <a:solidFill>
                  <a:srgbClr val="0487C9"/>
                </a:solidFill>
                <a:latin typeface="Futura PT Bold" panose="020B0902020204020203" pitchFamily="34" charset="0"/>
              </a:rPr>
              <a:t>Status meiner Auftrags-Starts</a:t>
            </a:r>
          </a:p>
        </p:txBody>
      </p:sp>
      <p:sp>
        <p:nvSpPr>
          <p:cNvPr id="8" name="TextBox 7"/>
          <p:cNvSpPr txBox="1"/>
          <p:nvPr/>
        </p:nvSpPr>
        <p:spPr>
          <a:xfrm>
            <a:off x="4002722" y="1403217"/>
            <a:ext cx="8049126" cy="1015663"/>
          </a:xfrm>
          <a:prstGeom prst="rect">
            <a:avLst/>
          </a:prstGeom>
          <a:noFill/>
        </p:spPr>
        <p:txBody>
          <a:bodyPr wrap="square" rtlCol="0">
            <a:spAutoFit/>
          </a:bodyPr>
          <a:lstStyle/>
          <a:p>
            <a:r>
              <a:rPr lang="de-DE" sz="2000" dirty="0">
                <a:latin typeface="Futura Std Book" panose="020B0502020204020303" pitchFamily="34" charset="0"/>
              </a:rPr>
              <a:t>Eine Anfrage wurde von Ihnen gestartet, aber noch nicht eingereicht.  Sie müssen sie beenden und einreichen, bevor die Abteilung für integrierte Marketing-Dienstleistungen (IMS) sie sehen kann.</a:t>
            </a:r>
          </a:p>
        </p:txBody>
      </p:sp>
      <p:sp>
        <p:nvSpPr>
          <p:cNvPr id="9" name="TextBox 8"/>
          <p:cNvSpPr txBox="1"/>
          <p:nvPr/>
        </p:nvSpPr>
        <p:spPr>
          <a:xfrm>
            <a:off x="4002722" y="2765502"/>
            <a:ext cx="6813659" cy="707886"/>
          </a:xfrm>
          <a:prstGeom prst="rect">
            <a:avLst/>
          </a:prstGeom>
          <a:noFill/>
        </p:spPr>
        <p:txBody>
          <a:bodyPr wrap="square" rtlCol="0">
            <a:spAutoFit/>
          </a:bodyPr>
          <a:lstStyle/>
          <a:p>
            <a:r>
              <a:rPr lang="de-DE" sz="2000" dirty="0">
                <a:latin typeface="Futura Std Book" panose="020B0502020204020303" pitchFamily="34" charset="0"/>
              </a:rPr>
              <a:t>Sie haben eine Anfrage gestellt, die sich derzeit beim Projektmanagement in Bearbeitung befindet.</a:t>
            </a:r>
          </a:p>
        </p:txBody>
      </p:sp>
      <p:sp>
        <p:nvSpPr>
          <p:cNvPr id="10" name="TextBox 9"/>
          <p:cNvSpPr txBox="1"/>
          <p:nvPr/>
        </p:nvSpPr>
        <p:spPr>
          <a:xfrm>
            <a:off x="4031198" y="3598653"/>
            <a:ext cx="7264647" cy="723981"/>
          </a:xfrm>
          <a:prstGeom prst="rect">
            <a:avLst/>
          </a:prstGeom>
          <a:noFill/>
        </p:spPr>
        <p:txBody>
          <a:bodyPr wrap="square" rtlCol="0">
            <a:spAutoFit/>
          </a:bodyPr>
          <a:lstStyle/>
          <a:p>
            <a:r>
              <a:rPr lang="de-DE" sz="2000" dirty="0">
                <a:latin typeface="Futura Std Book" panose="020B0502020204020303" pitchFamily="34" charset="0"/>
              </a:rPr>
              <a:t>Ihre Anfrage wurde eingereicht und akzeptiert. Sie wurde einem Team zugewiesen. </a:t>
            </a:r>
          </a:p>
        </p:txBody>
      </p:sp>
      <p:sp>
        <p:nvSpPr>
          <p:cNvPr id="11" name="TextBox 10"/>
          <p:cNvSpPr txBox="1"/>
          <p:nvPr/>
        </p:nvSpPr>
        <p:spPr>
          <a:xfrm>
            <a:off x="4028798" y="4491912"/>
            <a:ext cx="7496451" cy="1015663"/>
          </a:xfrm>
          <a:prstGeom prst="rect">
            <a:avLst/>
          </a:prstGeom>
          <a:noFill/>
        </p:spPr>
        <p:txBody>
          <a:bodyPr wrap="square" rtlCol="0">
            <a:spAutoFit/>
          </a:bodyPr>
          <a:lstStyle/>
          <a:p>
            <a:r>
              <a:rPr lang="de-DE" sz="2000" dirty="0">
                <a:latin typeface="Futura Std Book" panose="020B0502020204020303" pitchFamily="34" charset="0"/>
              </a:rPr>
              <a:t>Sie oder jemand aus dem Team nimmt Änderungen an der ursprünglichen Anfrage vor. Sie muss erneut eingereicht werden, damit das Team sie sehen kann.</a:t>
            </a:r>
          </a:p>
        </p:txBody>
      </p:sp>
      <p:sp>
        <p:nvSpPr>
          <p:cNvPr id="12" name="TextBox 11"/>
          <p:cNvSpPr txBox="1"/>
          <p:nvPr/>
        </p:nvSpPr>
        <p:spPr>
          <a:xfrm>
            <a:off x="4036419" y="5571214"/>
            <a:ext cx="6208024" cy="707886"/>
          </a:xfrm>
          <a:prstGeom prst="rect">
            <a:avLst/>
          </a:prstGeom>
          <a:noFill/>
        </p:spPr>
        <p:txBody>
          <a:bodyPr wrap="square" rtlCol="0">
            <a:spAutoFit/>
          </a:bodyPr>
          <a:lstStyle/>
          <a:p>
            <a:r>
              <a:rPr lang="de-DE" sz="2000" dirty="0">
                <a:latin typeface="Futura Std Book" panose="020B0502020204020303" pitchFamily="34" charset="0"/>
              </a:rPr>
              <a:t>Ihre Anfrage wurde abgelehnt. Sie haben eine E-Mail mit dem Grund für die Ablehnung erhalten.</a:t>
            </a:r>
          </a:p>
        </p:txBody>
      </p:sp>
      <p:sp>
        <p:nvSpPr>
          <p:cNvPr id="13" name="Oval 12">
            <a:extLst>
              <a:ext uri="{FF2B5EF4-FFF2-40B4-BE49-F238E27FC236}">
                <a16:creationId xmlns:a16="http://schemas.microsoft.com/office/drawing/2014/main" id="{7277DF37-9FAC-B140-B098-6DBECAF4A372}"/>
              </a:ext>
            </a:extLst>
          </p:cNvPr>
          <p:cNvSpPr/>
          <p:nvPr/>
        </p:nvSpPr>
        <p:spPr>
          <a:xfrm>
            <a:off x="934479" y="1743496"/>
            <a:ext cx="544946" cy="544946"/>
          </a:xfrm>
          <a:prstGeom prst="ellipse">
            <a:avLst/>
          </a:prstGeom>
          <a:solidFill>
            <a:srgbClr val="FCF2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79C6018-16DF-E945-B3BE-9F9ECDB18CD5}"/>
              </a:ext>
            </a:extLst>
          </p:cNvPr>
          <p:cNvSpPr/>
          <p:nvPr/>
        </p:nvSpPr>
        <p:spPr>
          <a:xfrm>
            <a:off x="934479" y="2704361"/>
            <a:ext cx="544946" cy="544946"/>
          </a:xfrm>
          <a:prstGeom prst="ellipse">
            <a:avLst/>
          </a:prstGeom>
          <a:solidFill>
            <a:srgbClr val="2FC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4A00C09-3770-424F-9E58-56FD05CA9C6F}"/>
              </a:ext>
            </a:extLst>
          </p:cNvPr>
          <p:cNvSpPr/>
          <p:nvPr/>
        </p:nvSpPr>
        <p:spPr>
          <a:xfrm>
            <a:off x="934479" y="3680124"/>
            <a:ext cx="544946" cy="544946"/>
          </a:xfrm>
          <a:prstGeom prst="ellipse">
            <a:avLst/>
          </a:prstGeom>
          <a:solidFill>
            <a:srgbClr val="8558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A52EAA3-371B-0B4B-B6CD-8A1F141D3EBD}"/>
              </a:ext>
            </a:extLst>
          </p:cNvPr>
          <p:cNvSpPr/>
          <p:nvPr/>
        </p:nvSpPr>
        <p:spPr>
          <a:xfrm>
            <a:off x="934479" y="4727270"/>
            <a:ext cx="544946" cy="544946"/>
          </a:xfrm>
          <a:prstGeom prst="ellipse">
            <a:avLst/>
          </a:prstGeom>
          <a:solidFill>
            <a:srgbClr val="1C7E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7972836-D1B7-484D-992F-C403C498144E}"/>
              </a:ext>
            </a:extLst>
          </p:cNvPr>
          <p:cNvSpPr/>
          <p:nvPr/>
        </p:nvSpPr>
        <p:spPr>
          <a:xfrm>
            <a:off x="934479" y="5652684"/>
            <a:ext cx="544946" cy="544946"/>
          </a:xfrm>
          <a:prstGeom prst="ellipse">
            <a:avLst/>
          </a:prstGeom>
          <a:solidFill>
            <a:srgbClr val="C6C5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F4F6B27-D24F-CE41-8136-661BD7662546}"/>
              </a:ext>
            </a:extLst>
          </p:cNvPr>
          <p:cNvSpPr txBox="1"/>
          <p:nvPr/>
        </p:nvSpPr>
        <p:spPr>
          <a:xfrm>
            <a:off x="1527413" y="1815914"/>
            <a:ext cx="1659922" cy="400110"/>
          </a:xfrm>
          <a:prstGeom prst="rect">
            <a:avLst/>
          </a:prstGeom>
          <a:noFill/>
        </p:spPr>
        <p:txBody>
          <a:bodyPr wrap="square" rtlCol="0">
            <a:spAutoFit/>
          </a:bodyPr>
          <a:lstStyle/>
          <a:p>
            <a:r>
              <a:rPr lang="de-DE" sz="2000" b="1" dirty="0">
                <a:latin typeface="Futura Std Book" panose="020B0502020204020303" pitchFamily="34" charset="0"/>
              </a:rPr>
              <a:t>Gestartet</a:t>
            </a:r>
          </a:p>
        </p:txBody>
      </p:sp>
      <p:sp>
        <p:nvSpPr>
          <p:cNvPr id="20" name="TextBox 19">
            <a:extLst>
              <a:ext uri="{FF2B5EF4-FFF2-40B4-BE49-F238E27FC236}">
                <a16:creationId xmlns:a16="http://schemas.microsoft.com/office/drawing/2014/main" id="{275F9039-7777-EE45-B91A-C3D8A4557FB6}"/>
              </a:ext>
            </a:extLst>
          </p:cNvPr>
          <p:cNvSpPr txBox="1"/>
          <p:nvPr/>
        </p:nvSpPr>
        <p:spPr>
          <a:xfrm>
            <a:off x="1527413" y="2776779"/>
            <a:ext cx="1081799" cy="400110"/>
          </a:xfrm>
          <a:prstGeom prst="rect">
            <a:avLst/>
          </a:prstGeom>
          <a:noFill/>
        </p:spPr>
        <p:txBody>
          <a:bodyPr wrap="square" rtlCol="0">
            <a:spAutoFit/>
          </a:bodyPr>
          <a:lstStyle/>
          <a:p>
            <a:r>
              <a:rPr lang="de-DE" b="1" dirty="0">
                <a:latin typeface="Futura Std Book" panose="020B0502020204020303" pitchFamily="34" charset="0"/>
              </a:rPr>
              <a:t>Neu</a:t>
            </a:r>
            <a:endParaRPr lang="de-DE" sz="2000" b="1" dirty="0">
              <a:latin typeface="Futura Std Book" panose="020B0502020204020303" pitchFamily="34" charset="0"/>
            </a:endParaRPr>
          </a:p>
        </p:txBody>
      </p:sp>
      <p:sp>
        <p:nvSpPr>
          <p:cNvPr id="21" name="TextBox 20">
            <a:extLst>
              <a:ext uri="{FF2B5EF4-FFF2-40B4-BE49-F238E27FC236}">
                <a16:creationId xmlns:a16="http://schemas.microsoft.com/office/drawing/2014/main" id="{1C83AF65-939B-E34E-85C3-535DB50B8E50}"/>
              </a:ext>
            </a:extLst>
          </p:cNvPr>
          <p:cNvSpPr txBox="1"/>
          <p:nvPr/>
        </p:nvSpPr>
        <p:spPr>
          <a:xfrm>
            <a:off x="1527413" y="3767931"/>
            <a:ext cx="2670453" cy="369332"/>
          </a:xfrm>
          <a:prstGeom prst="rect">
            <a:avLst/>
          </a:prstGeom>
          <a:noFill/>
        </p:spPr>
        <p:txBody>
          <a:bodyPr wrap="square" rtlCol="0">
            <a:spAutoFit/>
          </a:bodyPr>
          <a:lstStyle/>
          <a:p>
            <a:r>
              <a:rPr lang="de-DE" b="1" dirty="0">
                <a:latin typeface="Futura Std Book" panose="020B0502020204020303" pitchFamily="34" charset="0"/>
              </a:rPr>
              <a:t>Für Projekt freigegeben</a:t>
            </a:r>
          </a:p>
        </p:txBody>
      </p:sp>
      <p:sp>
        <p:nvSpPr>
          <p:cNvPr id="22" name="TextBox 21">
            <a:extLst>
              <a:ext uri="{FF2B5EF4-FFF2-40B4-BE49-F238E27FC236}">
                <a16:creationId xmlns:a16="http://schemas.microsoft.com/office/drawing/2014/main" id="{35F45026-D875-724C-82E9-CE1139C1F456}"/>
              </a:ext>
            </a:extLst>
          </p:cNvPr>
          <p:cNvSpPr txBox="1"/>
          <p:nvPr/>
        </p:nvSpPr>
        <p:spPr>
          <a:xfrm>
            <a:off x="1527413" y="4815077"/>
            <a:ext cx="2670453" cy="369332"/>
          </a:xfrm>
          <a:prstGeom prst="rect">
            <a:avLst/>
          </a:prstGeom>
          <a:noFill/>
        </p:spPr>
        <p:txBody>
          <a:bodyPr wrap="square" rtlCol="0">
            <a:spAutoFit/>
          </a:bodyPr>
          <a:lstStyle/>
          <a:p>
            <a:r>
              <a:rPr lang="de-DE" b="1" dirty="0">
                <a:latin typeface="Futura Std Book" panose="020B0502020204020303" pitchFamily="34" charset="0"/>
              </a:rPr>
              <a:t>In Überarbeitung</a:t>
            </a:r>
          </a:p>
        </p:txBody>
      </p:sp>
      <p:sp>
        <p:nvSpPr>
          <p:cNvPr id="23" name="TextBox 22">
            <a:extLst>
              <a:ext uri="{FF2B5EF4-FFF2-40B4-BE49-F238E27FC236}">
                <a16:creationId xmlns:a16="http://schemas.microsoft.com/office/drawing/2014/main" id="{31F313CC-6971-E046-B47E-12A77E2520C3}"/>
              </a:ext>
            </a:extLst>
          </p:cNvPr>
          <p:cNvSpPr txBox="1"/>
          <p:nvPr/>
        </p:nvSpPr>
        <p:spPr>
          <a:xfrm>
            <a:off x="1527413" y="5740491"/>
            <a:ext cx="2670453" cy="369332"/>
          </a:xfrm>
          <a:prstGeom prst="rect">
            <a:avLst/>
          </a:prstGeom>
          <a:noFill/>
        </p:spPr>
        <p:txBody>
          <a:bodyPr wrap="square" rtlCol="0">
            <a:spAutoFit/>
          </a:bodyPr>
          <a:lstStyle/>
          <a:p>
            <a:r>
              <a:rPr lang="de-DE" b="1" dirty="0">
                <a:latin typeface="Futura Std Book" panose="020B0502020204020303" pitchFamily="34" charset="0"/>
              </a:rPr>
              <a:t>Abgelehnt</a:t>
            </a:r>
          </a:p>
        </p:txBody>
      </p:sp>
    </p:spTree>
    <p:extLst>
      <p:ext uri="{BB962C8B-B14F-4D97-AF65-F5344CB8AC3E}">
        <p14:creationId xmlns:p14="http://schemas.microsoft.com/office/powerpoint/2010/main" val="3959249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4400" dirty="0">
                <a:latin typeface="Futura Std Heavy" panose="020B0502020204020303" pitchFamily="34" charset="0"/>
              </a:rPr>
              <a:t>Hinzufügen von Anhängen zu meiner Anfrage</a:t>
            </a:r>
          </a:p>
        </p:txBody>
      </p:sp>
      <p:sp>
        <p:nvSpPr>
          <p:cNvPr id="5" name="4 Rectángulo"/>
          <p:cNvSpPr/>
          <p:nvPr/>
        </p:nvSpPr>
        <p:spPr>
          <a:xfrm>
            <a:off x="845126" y="1983623"/>
            <a:ext cx="10584873" cy="830997"/>
          </a:xfrm>
          <a:prstGeom prst="rect">
            <a:avLst/>
          </a:prstGeom>
        </p:spPr>
        <p:txBody>
          <a:bodyPr wrap="square">
            <a:spAutoFit/>
          </a:bodyPr>
          <a:lstStyle/>
          <a:p>
            <a:r>
              <a:rPr lang="de-DE" sz="2400" dirty="0">
                <a:solidFill>
                  <a:srgbClr val="1C7EC1"/>
                </a:solidFill>
                <a:latin typeface="Futura Std Book" pitchFamily="34" charset="0"/>
              </a:rPr>
              <a:t>Wenn Sie beim Ausfüllen einer neuen Anfrage Dateien hochladen wollen, die das Projekt unterstützen, klicken Sie unten rechts auf XXXXXXXX</a:t>
            </a:r>
          </a:p>
        </p:txBody>
      </p:sp>
      <p:pic>
        <p:nvPicPr>
          <p:cNvPr id="6" name="5 Imagen" descr="slide8a.png"/>
          <p:cNvPicPr>
            <a:picLocks noChangeAspect="1"/>
          </p:cNvPicPr>
          <p:nvPr/>
        </p:nvPicPr>
        <p:blipFill>
          <a:blip r:embed="rId2" cstate="print"/>
          <a:stretch>
            <a:fillRect/>
          </a:stretch>
        </p:blipFill>
        <p:spPr>
          <a:xfrm>
            <a:off x="877934" y="3203734"/>
            <a:ext cx="10242168" cy="2972058"/>
          </a:xfrm>
          <a:prstGeom prst="rect">
            <a:avLst/>
          </a:prstGeom>
        </p:spPr>
      </p:pic>
      <p:pic>
        <p:nvPicPr>
          <p:cNvPr id="7" name="6 Imagen" descr="slide8b.png"/>
          <p:cNvPicPr>
            <a:picLocks noChangeAspect="1"/>
          </p:cNvPicPr>
          <p:nvPr/>
        </p:nvPicPr>
        <p:blipFill>
          <a:blip r:embed="rId3" cstate="print"/>
          <a:stretch>
            <a:fillRect/>
          </a:stretch>
        </p:blipFill>
        <p:spPr>
          <a:xfrm>
            <a:off x="7823403" y="2356852"/>
            <a:ext cx="1752752" cy="487722"/>
          </a:xfrm>
          <a:prstGeom prst="rect">
            <a:avLst/>
          </a:prstGeom>
        </p:spPr>
      </p:pic>
    </p:spTree>
    <p:extLst>
      <p:ext uri="{BB962C8B-B14F-4D97-AF65-F5344CB8AC3E}">
        <p14:creationId xmlns:p14="http://schemas.microsoft.com/office/powerpoint/2010/main" val="2739728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496454" y="1388918"/>
            <a:ext cx="11458756" cy="2298973"/>
          </a:xfrm>
          <a:prstGeom prst="rect">
            <a:avLst/>
          </a:prstGeom>
          <a:effectLst>
            <a:outerShdw blurRad="50800" dist="38100" dir="8100000" algn="tr" rotWithShape="0">
              <a:prstClr val="black">
                <a:alpha val="40000"/>
              </a:prstClr>
            </a:outerShdw>
          </a:effectLst>
        </p:spPr>
      </p:pic>
      <p:sp>
        <p:nvSpPr>
          <p:cNvPr id="6" name="Title 1"/>
          <p:cNvSpPr>
            <a:spLocks noGrp="1"/>
          </p:cNvSpPr>
          <p:nvPr>
            <p:ph type="title"/>
          </p:nvPr>
        </p:nvSpPr>
        <p:spPr>
          <a:xfrm>
            <a:off x="496454" y="413838"/>
            <a:ext cx="10515600" cy="813233"/>
          </a:xfrm>
        </p:spPr>
        <p:txBody>
          <a:bodyPr/>
          <a:lstStyle/>
          <a:p>
            <a:r>
              <a:rPr lang="de-DE" sz="4400" dirty="0">
                <a:latin typeface="Futura Std Heavy" panose="020B0502020204020303" pitchFamily="34" charset="0"/>
              </a:rPr>
              <a:t>Überprüfen meines Projekts</a:t>
            </a:r>
          </a:p>
        </p:txBody>
      </p:sp>
      <p:sp>
        <p:nvSpPr>
          <p:cNvPr id="7" name="TextBox 6"/>
          <p:cNvSpPr txBox="1"/>
          <p:nvPr/>
        </p:nvSpPr>
        <p:spPr>
          <a:xfrm>
            <a:off x="528714" y="3849738"/>
            <a:ext cx="11167986" cy="2594424"/>
          </a:xfrm>
          <a:prstGeom prst="rect">
            <a:avLst/>
          </a:prstGeom>
          <a:noFill/>
        </p:spPr>
        <p:txBody>
          <a:bodyPr wrap="square" rtlCol="0">
            <a:spAutoFit/>
          </a:bodyPr>
          <a:lstStyle/>
          <a:p>
            <a:pPr marL="285750" indent="-285750">
              <a:buClr>
                <a:srgbClr val="1C7EC1"/>
              </a:buClr>
              <a:buFont typeface="Arial" panose="020B0604020202020204" pitchFamily="34" charset="0"/>
              <a:buChar char="•"/>
            </a:pPr>
            <a:r>
              <a:rPr lang="de-DE" b="1" dirty="0">
                <a:latin typeface="Futura Std Book" panose="020B0502020204020303" pitchFamily="34" charset="0"/>
              </a:rPr>
              <a:t>Status</a:t>
            </a:r>
            <a:r>
              <a:rPr lang="de-DE" dirty="0">
                <a:latin typeface="Futura Std Book" panose="020B0502020204020303" pitchFamily="34" charset="0"/>
              </a:rPr>
              <a:t> – ob Ihr Projekt angenommen wurde oder nicht.</a:t>
            </a:r>
          </a:p>
          <a:p>
            <a:pPr marL="285750" indent="-285750">
              <a:buClr>
                <a:srgbClr val="1C7EC1"/>
              </a:buClr>
              <a:buFont typeface="Arial" panose="020B0604020202020204" pitchFamily="34" charset="0"/>
              <a:buChar char="•"/>
            </a:pPr>
            <a:r>
              <a:rPr lang="de-DE" b="1" dirty="0">
                <a:latin typeface="Futura Std Book" panose="020B0502020204020303" pitchFamily="34" charset="0"/>
              </a:rPr>
              <a:t>Projekteigentümer </a:t>
            </a:r>
            <a:r>
              <a:rPr lang="de-DE" dirty="0">
                <a:latin typeface="Futura Std Book" panose="020B0502020204020303" pitchFamily="34" charset="0"/>
              </a:rPr>
              <a:t>– die Person, die im Moment am meisten Arbeit an Ihrem Projekt hat. Dies kann sich ändern</a:t>
            </a:r>
          </a:p>
          <a:p>
            <a:pPr marL="285750" indent="-285750">
              <a:buClr>
                <a:srgbClr val="1C7EC1"/>
              </a:buClr>
              <a:buFont typeface="Arial" panose="020B0604020202020204" pitchFamily="34" charset="0"/>
              <a:buChar char="•"/>
            </a:pPr>
            <a:r>
              <a:rPr lang="de-DE" b="1" dirty="0">
                <a:latin typeface="Futura Std Book" panose="020B0502020204020303" pitchFamily="34" charset="0"/>
              </a:rPr>
              <a:t>Gewünschtes Fälligkeitsdatum </a:t>
            </a:r>
            <a:r>
              <a:rPr lang="de-DE" dirty="0">
                <a:latin typeface="Futura Std Book" panose="020B0502020204020303" pitchFamily="34" charset="0"/>
              </a:rPr>
              <a:t>– Ihr gewünschtes Datum</a:t>
            </a:r>
          </a:p>
          <a:p>
            <a:pPr marL="285750" indent="-285750">
              <a:buClr>
                <a:srgbClr val="1C7EC1"/>
              </a:buClr>
              <a:buFont typeface="Arial" panose="020B0604020202020204" pitchFamily="34" charset="0"/>
              <a:buChar char="•"/>
            </a:pPr>
            <a:r>
              <a:rPr lang="de-DE" b="1" dirty="0">
                <a:latin typeface="Futura Std Book" panose="020B0502020204020303" pitchFamily="34" charset="0"/>
              </a:rPr>
              <a:t>Deadline für das Projekt </a:t>
            </a:r>
            <a:r>
              <a:rPr lang="de-DE" dirty="0">
                <a:latin typeface="Futura Std Book" panose="020B0502020204020303" pitchFamily="34" charset="0"/>
              </a:rPr>
              <a:t>– ein Ausrufezeichen bedeutet, dass sich Ihr Fälligkeitsdatum geändert hat</a:t>
            </a:r>
          </a:p>
          <a:p>
            <a:pPr marL="285750" indent="-285750">
              <a:buClr>
                <a:srgbClr val="1C7EC1"/>
              </a:buClr>
              <a:buFont typeface="Arial" panose="020B0604020202020204" pitchFamily="34" charset="0"/>
              <a:buChar char="•"/>
            </a:pPr>
            <a:r>
              <a:rPr lang="de-DE" b="1" dirty="0">
                <a:latin typeface="Futura Std Book" panose="020B0502020204020303" pitchFamily="34" charset="0"/>
              </a:rPr>
              <a:t>Projektname </a:t>
            </a:r>
            <a:r>
              <a:rPr lang="de-DE" dirty="0">
                <a:latin typeface="Futura Std Book" panose="020B0502020204020303" pitchFamily="34" charset="0"/>
              </a:rPr>
              <a:t>– Ihr Projektname wurde auf diesen Namen geändert – verwenden Sie ihn für die gesamte E-Mail-Kommunikation</a:t>
            </a:r>
          </a:p>
          <a:p>
            <a:pPr marL="285750" indent="-285750">
              <a:buClr>
                <a:srgbClr val="1C7EC1"/>
              </a:buClr>
              <a:buFont typeface="Arial" panose="020B0604020202020204" pitchFamily="34" charset="0"/>
              <a:buChar char="•"/>
            </a:pPr>
            <a:r>
              <a:rPr lang="de-DE" b="1" dirty="0">
                <a:latin typeface="Futura Std Book" panose="020B0502020204020303" pitchFamily="34" charset="0"/>
              </a:rPr>
              <a:t>Status des Projekts </a:t>
            </a:r>
            <a:r>
              <a:rPr lang="de-DE" dirty="0">
                <a:latin typeface="Futura Std Book" panose="020B0502020204020303" pitchFamily="34" charset="0"/>
              </a:rPr>
              <a:t>– ändert sich ständig, zeigt wichtige Informationen zu Ihrem Projekt an</a:t>
            </a:r>
          </a:p>
        </p:txBody>
      </p:sp>
    </p:spTree>
    <p:extLst>
      <p:ext uri="{BB962C8B-B14F-4D97-AF65-F5344CB8AC3E}">
        <p14:creationId xmlns:p14="http://schemas.microsoft.com/office/powerpoint/2010/main" val="764825502"/>
      </p:ext>
    </p:extLst>
  </p:cSld>
  <p:clrMapOvr>
    <a:masterClrMapping/>
  </p:clrMapOvr>
</p:sld>
</file>

<file path=ppt/theme/theme1.xml><?xml version="1.0" encoding="utf-8"?>
<a:theme xmlns:a="http://schemas.openxmlformats.org/drawingml/2006/main" name="Theme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BCDA8D8B-9D68-4A12-902C-D4041F1EBA24}" vid="{658D23D4-4ED3-407A-8B8C-7ED966391AC4}"/>
    </a:ext>
  </a:extLst>
</a:theme>
</file>

<file path=docProps/app.xml><?xml version="1.0" encoding="utf-8"?>
<Properties xmlns="http://schemas.openxmlformats.org/officeDocument/2006/extended-properties" xmlns:vt="http://schemas.openxmlformats.org/officeDocument/2006/docPropsVTypes">
  <Template>Theme1</Template>
  <TotalTime>6109</TotalTime>
  <Words>920</Words>
  <Application>Microsoft Office PowerPoint</Application>
  <PresentationFormat>Widescreen</PresentationFormat>
  <Paragraphs>82</Paragraphs>
  <Slides>18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Century Gothic</vt:lpstr>
      <vt:lpstr>Century Gothic Bold</vt:lpstr>
      <vt:lpstr>Futura PT Bold</vt:lpstr>
      <vt:lpstr>Futura Std Book</vt:lpstr>
      <vt:lpstr>Futura Std Heavy</vt:lpstr>
      <vt:lpstr>Futura Std Light</vt:lpstr>
      <vt:lpstr>Futura Std Medium</vt:lpstr>
      <vt:lpstr>Tw Cen MT</vt:lpstr>
      <vt:lpstr>Theme1</vt:lpstr>
      <vt:lpstr>PowerPoint Presentation</vt:lpstr>
      <vt:lpstr>PowerPoint Presentation</vt:lpstr>
      <vt:lpstr>Arten von Projekten in InMotion</vt:lpstr>
      <vt:lpstr>Starten eines Projekts</vt:lpstr>
      <vt:lpstr>Projektart</vt:lpstr>
      <vt:lpstr>SpeichernSie Ihr Projekt und fahren Sie später fort</vt:lpstr>
      <vt:lpstr>PowerPoint Presentation</vt:lpstr>
      <vt:lpstr>Hinzufügen von Anhängen zu meiner Anfrage</vt:lpstr>
      <vt:lpstr>Überprüfen meines Projekts</vt:lpstr>
      <vt:lpstr>PowerPoint Presentation</vt:lpstr>
      <vt:lpstr>Zugriff auf Ihre Überprüfung</vt:lpstr>
      <vt:lpstr>Feedback geben</vt:lpstr>
      <vt:lpstr>Was füge ich zu meiner Überprüfung hinzu?</vt:lpstr>
      <vt:lpstr>Genehmigungsstatus</vt:lpstr>
      <vt:lpstr>Genehmigungsstatus - Fortsetzung</vt:lpstr>
      <vt:lpstr>Meine Überprüfung einreichen</vt:lpstr>
      <vt:lpstr>Überprüfungen</vt:lpstr>
      <vt:lpstr>Fragen?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Pearlstein</dc:creator>
  <cp:lastModifiedBy>Chris Pearlstein</cp:lastModifiedBy>
  <cp:revision>54</cp:revision>
  <dcterms:created xsi:type="dcterms:W3CDTF">2020-03-16T12:57:21Z</dcterms:created>
  <dcterms:modified xsi:type="dcterms:W3CDTF">2020-10-22T19:27:27Z</dcterms:modified>
</cp:coreProperties>
</file>