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57" r:id="rId3"/>
    <p:sldId id="261" r:id="rId4"/>
    <p:sldId id="259" r:id="rId5"/>
    <p:sldId id="266" r:id="rId6"/>
    <p:sldId id="263" r:id="rId7"/>
    <p:sldId id="256" r:id="rId8"/>
    <p:sldId id="264" r:id="rId9"/>
    <p:sldId id="265" r:id="rId10"/>
    <p:sldId id="272" r:id="rId11"/>
    <p:sldId id="268" r:id="rId12"/>
    <p:sldId id="270" r:id="rId13"/>
    <p:sldId id="275" r:id="rId14"/>
    <p:sldId id="267" r:id="rId15"/>
    <p:sldId id="277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EC1"/>
    <a:srgbClr val="32C903"/>
    <a:srgbClr val="2B9B13"/>
    <a:srgbClr val="43FF14"/>
    <a:srgbClr val="97BBDD"/>
    <a:srgbClr val="B1FFB3"/>
    <a:srgbClr val="A9F8A9"/>
    <a:srgbClr val="C6C5C5"/>
    <a:srgbClr val="8558B1"/>
    <a:srgbClr val="2F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8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7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745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0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4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9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8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</a:t>
            </a:r>
            <a:br>
              <a:rPr lang="en-US" altLang="en-US"/>
            </a:br>
            <a:r>
              <a:rPr lang="en-US" altLang="en-US"/>
              <a:t>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36"/>
          <p:cNvSpPr txBox="1">
            <a:spLocks noChangeArrowheads="1"/>
          </p:cNvSpPr>
          <p:nvPr/>
        </p:nvSpPr>
        <p:spPr bwMode="auto">
          <a:xfrm>
            <a:off x="10871200" y="6581776"/>
            <a:ext cx="9144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8376EA44-CA06-4F58-A80D-E4319EAD8C96}" type="slidenum">
              <a:rPr lang="en-US" altLang="en-US" sz="1200">
                <a:solidFill>
                  <a:schemeClr val="bg1"/>
                </a:solidFill>
                <a:latin typeface="Tw Cen MT" pitchFamily="34" charset="0"/>
              </a:rPr>
              <a:pPr algn="r">
                <a:defRPr/>
              </a:pPr>
              <a:t>‹#›</a:t>
            </a:fld>
            <a:endParaRPr lang="it-IT" altLang="en-US" sz="120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30" name="TextBox 40"/>
          <p:cNvSpPr txBox="1">
            <a:spLocks noChangeArrowheads="1"/>
          </p:cNvSpPr>
          <p:nvPr/>
        </p:nvSpPr>
        <p:spPr bwMode="auto">
          <a:xfrm>
            <a:off x="304801" y="6573838"/>
            <a:ext cx="1885951" cy="260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en-US" sz="1100">
                <a:solidFill>
                  <a:srgbClr val="FFFFFF"/>
                </a:solidFill>
                <a:latin typeface="Tw Cen MT" panose="020B0602020104020603" pitchFamily="34" charset="0"/>
              </a:rPr>
              <a:t> ZOLL Medical</a:t>
            </a:r>
          </a:p>
        </p:txBody>
      </p:sp>
    </p:spTree>
    <p:extLst>
      <p:ext uri="{BB962C8B-B14F-4D97-AF65-F5344CB8AC3E}">
        <p14:creationId xmlns:p14="http://schemas.microsoft.com/office/powerpoint/2010/main" val="185632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charset="0"/>
          <a:ea typeface="MS PGothic" panose="020B0600070205080204" pitchFamily="34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MS PGothic" panose="020B0600070205080204" pitchFamily="34" charset="-128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6071C-6824-A74A-9B70-14C744782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9" y="2331539"/>
            <a:ext cx="5017294" cy="2945856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 bwMode="auto">
          <a:xfrm>
            <a:off x="4754879" y="1947683"/>
            <a:ext cx="6409509" cy="21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Geneva"/>
              </a:defRPr>
            </a:lvl1pPr>
            <a:lvl2pPr marL="742950" indent="-28575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InMotion: </a:t>
            </a:r>
            <a:r>
              <a:rPr lang="it-IT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invio e revisione di un progetto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1F6FC-8231-5E43-B8CC-7D04ED75C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5604387"/>
            <a:ext cx="1854200" cy="5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11" y="2456869"/>
            <a:ext cx="109728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88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Bozze per la revisione</a:t>
            </a:r>
          </a:p>
        </p:txBody>
      </p:sp>
    </p:spTree>
    <p:extLst>
      <p:ext uri="{BB962C8B-B14F-4D97-AF65-F5344CB8AC3E}">
        <p14:creationId xmlns:p14="http://schemas.microsoft.com/office/powerpoint/2010/main" val="114154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Accesso alla revisione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1182" cy="4351338"/>
          </a:xfrm>
        </p:spPr>
        <p:txBody>
          <a:bodyPr>
            <a:normAutofit/>
          </a:bodyPr>
          <a:lstStyle/>
          <a:p>
            <a:r>
              <a:rPr lang="it-IT" sz="2200" dirty="0">
                <a:latin typeface="Futura Std Book" panose="020B0502020204020303" pitchFamily="34" charset="0"/>
              </a:rPr>
              <a:t>Sarà inviata un’email denominata “Copia di notifica al revisore - Bozza disponibile per la revisione” - “prova”, con un link alla revisione </a:t>
            </a:r>
          </a:p>
          <a:p>
            <a:pPr marL="0" indent="0">
              <a:buNone/>
            </a:pPr>
            <a:endParaRPr lang="it-IT" sz="2200" dirty="0">
              <a:latin typeface="Futura Std Book" panose="020B0502020204020303" pitchFamily="34" charset="0"/>
            </a:endParaRPr>
          </a:p>
          <a:p>
            <a:r>
              <a:rPr lang="it-IT" sz="2200" dirty="0">
                <a:latin typeface="Futura Std Book" panose="020B0502020204020303" pitchFamily="34" charset="0"/>
              </a:rPr>
              <a:t>In alternativa, accedere a </a:t>
            </a:r>
            <a:r>
              <a:rPr lang="it-IT" sz="2200" b="1" dirty="0">
                <a:latin typeface="Futura Std Book" panose="020B0502020204020303" pitchFamily="34" charset="0"/>
              </a:rPr>
              <a:t>inMotionnow.com</a:t>
            </a:r>
            <a:r>
              <a:rPr lang="it-IT" sz="2200" dirty="0"/>
              <a:t> </a:t>
            </a:r>
            <a:r>
              <a:rPr lang="it-IT" sz="2200" dirty="0">
                <a:latin typeface="Futura Std Book" panose="020B0502020204020303" pitchFamily="34" charset="0"/>
              </a:rPr>
              <a:t>e andare alla </a:t>
            </a:r>
            <a:r>
              <a:rPr lang="it-IT" sz="2200" b="1" dirty="0">
                <a:solidFill>
                  <a:srgbClr val="1C7EC1"/>
                </a:solidFill>
                <a:latin typeface="Futura Std Book" panose="020B0502020204020303" pitchFamily="34" charset="0"/>
              </a:rPr>
              <a:t>Scheda revisione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192" b="4214"/>
          <a:stretch/>
        </p:blipFill>
        <p:spPr>
          <a:xfrm>
            <a:off x="1970770" y="5713371"/>
            <a:ext cx="1985818" cy="583912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699" y="1825625"/>
            <a:ext cx="5642119" cy="3300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07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0" y="346541"/>
            <a:ext cx="10515600" cy="636158"/>
          </a:xfrm>
        </p:spPr>
        <p:txBody>
          <a:bodyPr/>
          <a:lstStyle/>
          <a:p>
            <a:r>
              <a:rPr lang="it-IT" dirty="0">
                <a:latin typeface="Futura Std Heavy" panose="020B0502020204020303" pitchFamily="34" charset="0"/>
              </a:rPr>
              <a:t>Feedback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838199" y="1858623"/>
            <a:ext cx="10515600" cy="427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5875" y="778251"/>
            <a:ext cx="2749539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Strumenti per modificare </a:t>
            </a:r>
            <a:br>
              <a:rPr lang="it-IT" sz="1400" dirty="0">
                <a:latin typeface="Futura Std Book" panose="020B0502020204020303" pitchFamily="34" charset="0"/>
              </a:rPr>
            </a:br>
            <a:r>
              <a:rPr lang="it-IT" sz="1400" dirty="0">
                <a:latin typeface="Futura Std Book" panose="020B0502020204020303" pitchFamily="34" charset="0"/>
              </a:rPr>
              <a:t>la bozza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789801" y="1453622"/>
            <a:ext cx="4856" cy="926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908889" y="1262248"/>
            <a:ext cx="0" cy="55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180151" y="2873203"/>
            <a:ext cx="0" cy="8805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1122601" y="1453622"/>
            <a:ext cx="0" cy="1855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955388" y="3679489"/>
            <a:ext cx="1463931" cy="10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71223" y="864056"/>
            <a:ext cx="2184275" cy="8172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Con chi si sta lavorando alla revisione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6983" y="4478100"/>
            <a:ext cx="2708480" cy="8172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I commenti o le modifiche vengono visualizzati in quest’area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7830718" y="1296300"/>
            <a:ext cx="0" cy="1083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9240750" y="5748441"/>
            <a:ext cx="13488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410101" y="2190434"/>
            <a:ext cx="6126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1A9F7FD-840D-1447-A41D-4A386D73D6D6}"/>
              </a:ext>
            </a:extLst>
          </p:cNvPr>
          <p:cNvSpPr/>
          <p:nvPr/>
        </p:nvSpPr>
        <p:spPr>
          <a:xfrm>
            <a:off x="7550747" y="247556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1998" y="1079051"/>
            <a:ext cx="2377440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Nascondi commenti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F7299C-EA98-B44E-9386-CC331BF10949}"/>
              </a:ext>
            </a:extLst>
          </p:cNvPr>
          <p:cNvSpPr/>
          <p:nvPr/>
        </p:nvSpPr>
        <p:spPr>
          <a:xfrm>
            <a:off x="10842630" y="3387112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06916" y="5477476"/>
            <a:ext cx="2023326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Aggiungi un commento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5750" y="2005768"/>
            <a:ext cx="827911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Versioni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9031AA-A3AF-784D-A977-1D09AD5F14BB}"/>
              </a:ext>
            </a:extLst>
          </p:cNvPr>
          <p:cNvSpPr/>
          <p:nvPr/>
        </p:nvSpPr>
        <p:spPr>
          <a:xfrm>
            <a:off x="1620209" y="18833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821" y="1079051"/>
            <a:ext cx="3018897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Messaggio da parte del grafico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3F7E3A-CB47-1B4B-A41D-4426BC8FF656}"/>
              </a:ext>
            </a:extLst>
          </p:cNvPr>
          <p:cNvSpPr/>
          <p:nvPr/>
        </p:nvSpPr>
        <p:spPr>
          <a:xfrm>
            <a:off x="759706" y="18614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12651" y="2245697"/>
            <a:ext cx="327026" cy="789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1909" y="2973848"/>
            <a:ext cx="1035535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Rapporto</a:t>
            </a:r>
          </a:p>
          <a:p>
            <a:pPr algn="ctr"/>
            <a:r>
              <a:rPr lang="it-IT" sz="1400" dirty="0">
                <a:latin typeface="Futura Std Book" panose="020B0502020204020303" pitchFamily="34" charset="0"/>
              </a:rPr>
              <a:t>Download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2362" y="3707020"/>
            <a:ext cx="1655578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Numero di pagine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51B636-9F0C-2D44-9A60-8D6A5B7010F8}"/>
              </a:ext>
            </a:extLst>
          </p:cNvPr>
          <p:cNvSpPr/>
          <p:nvPr/>
        </p:nvSpPr>
        <p:spPr>
          <a:xfrm>
            <a:off x="3179043" y="2449441"/>
            <a:ext cx="322637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79699" y="3164306"/>
            <a:ext cx="1815942" cy="8172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Futura Std Book" panose="020B0502020204020303" pitchFamily="34" charset="0"/>
              </a:rPr>
              <a:t>Seleziona uno stato di approvazione per ogni pagina</a:t>
            </a:r>
          </a:p>
        </p:txBody>
      </p:sp>
    </p:spTree>
    <p:extLst>
      <p:ext uri="{BB962C8B-B14F-4D97-AF65-F5344CB8AC3E}">
        <p14:creationId xmlns:p14="http://schemas.microsoft.com/office/powerpoint/2010/main" val="221786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Cosa aggiungere alla mia revisione?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Futura Std Book" panose="020B0502020204020303" pitchFamily="34" charset="0"/>
              </a:rPr>
              <a:t>Modifiche e commenti specifici. </a:t>
            </a:r>
          </a:p>
          <a:p>
            <a:r>
              <a:rPr lang="it-IT" dirty="0">
                <a:latin typeface="Futura Std Book" panose="020B0502020204020303" pitchFamily="34" charset="0"/>
              </a:rPr>
              <a:t>Non aggiungere domande</a:t>
            </a:r>
          </a:p>
          <a:p>
            <a:r>
              <a:rPr lang="it-IT" dirty="0">
                <a:latin typeface="Futura Std Book" panose="020B0502020204020303" pitchFamily="34" charset="0"/>
              </a:rPr>
              <a:t>In caso di molti commenti e modifiche, allegare un documento word nuovo</a:t>
            </a:r>
          </a:p>
          <a:p>
            <a:r>
              <a:rPr lang="it-IT" dirty="0">
                <a:latin typeface="Futura Std Book" panose="020B0502020204020303" pitchFamily="34" charset="0"/>
              </a:rPr>
              <a:t>Aggiungere una nuova immagine alla revisione se la si desidera</a:t>
            </a:r>
          </a:p>
        </p:txBody>
      </p:sp>
    </p:spTree>
    <p:extLst>
      <p:ext uri="{BB962C8B-B14F-4D97-AF65-F5344CB8AC3E}">
        <p14:creationId xmlns:p14="http://schemas.microsoft.com/office/powerpoint/2010/main" val="2598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Stato di approvazione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0937" y="2510002"/>
            <a:ext cx="10882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it-IT" sz="1500" b="1" dirty="0"/>
              <a:t>Approvato così come è </a:t>
            </a:r>
            <a:r>
              <a:rPr lang="it-IT" sz="1500" dirty="0"/>
              <a:t>– Nessuna modifica necessaria.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500" b="1" dirty="0"/>
              <a:t>Approvato con modifiche </a:t>
            </a:r>
            <a:r>
              <a:rPr lang="it-IT" sz="1500" dirty="0"/>
              <a:t>– Occorre apportare le modifiche indicate ma il revisore non vuole ricevere di nuovo la bozza. La bozza è approvata in attesa delle modifiche indicate.</a:t>
            </a:r>
          </a:p>
        </p:txBody>
      </p:sp>
    </p:spTree>
    <p:extLst>
      <p:ext uri="{BB962C8B-B14F-4D97-AF65-F5344CB8AC3E}">
        <p14:creationId xmlns:p14="http://schemas.microsoft.com/office/powerpoint/2010/main" val="20273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Stato di approvazione - segue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199" y="2302336"/>
            <a:ext cx="1087581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1500" b="1" dirty="0"/>
              <a:t>Modifica e invia di nuovo </a:t>
            </a:r>
            <a:r>
              <a:rPr lang="it-IT" sz="1500" dirty="0"/>
              <a:t>– Il revisore desidera che il grafico apporti le modifiche richieste e invii di nuovo il file per un’ulteriore revisione.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1500" b="1" dirty="0"/>
              <a:t>Contattami </a:t>
            </a:r>
            <a:r>
              <a:rPr lang="it-IT" sz="1500" dirty="0"/>
              <a:t>– Il revisore desidera essere contattato dal grafico al di fuori del sistema per discutere più nel dettaglio delle modifiche. Le modifiche potrebbero essere tante e difficili da descrivere oppure potrebbe essere necessario cancellare e rifare tutto.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1500" b="1" dirty="0"/>
              <a:t>Non pertinente </a:t>
            </a:r>
            <a:r>
              <a:rPr lang="it-IT" sz="1500" dirty="0"/>
              <a:t>– I commenti del revisore non sono necessari per la pagina in questione e/o la materia della pagina non è pertinente per il revisore. Ciò può accadere in caso di bozza di molte pagine che prevede un feedback da parte di revisori in molti gruppi diversi.</a:t>
            </a:r>
          </a:p>
        </p:txBody>
      </p:sp>
    </p:spTree>
    <p:extLst>
      <p:ext uri="{BB962C8B-B14F-4D97-AF65-F5344CB8AC3E}">
        <p14:creationId xmlns:p14="http://schemas.microsoft.com/office/powerpoint/2010/main" val="303894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747"/>
            <a:ext cx="10972800" cy="1066800"/>
          </a:xfrm>
        </p:spPr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Invia la mia revisione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948998"/>
            <a:ext cx="10515600" cy="3075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9361" y="1675055"/>
            <a:ext cx="732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C7EC1"/>
              </a:buClr>
            </a:pPr>
            <a:r>
              <a:rPr lang="it-IT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Dopo aver selezionato uno stato di approvazione per ogni pagina, nell’angolo in alto a destra appare il pulsante verde Invia revisione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509760" y="1898469"/>
            <a:ext cx="888274" cy="9492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1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Revisioni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6" y="1762849"/>
            <a:ext cx="5486401" cy="4575175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latin typeface="Futura Std Book" panose="020B0502020204020303" pitchFamily="34" charset="0"/>
              </a:rPr>
              <a:t>Se la revisione è ancora aperta, avrà la forma di un cerchio verde e vuol dire che occorre ancora inviarla.</a:t>
            </a:r>
          </a:p>
          <a:p>
            <a:endParaRPr lang="it-IT" dirty="0">
              <a:latin typeface="Futura Std Book" panose="020B0502020204020303" pitchFamily="34" charset="0"/>
            </a:endParaRPr>
          </a:p>
          <a:p>
            <a:r>
              <a:rPr lang="it-IT" dirty="0">
                <a:latin typeface="Futura Std Book" panose="020B0502020204020303" pitchFamily="34" charset="0"/>
              </a:rPr>
              <a:t>Se la revisione è stata eseguita ma la bozza è ancora aperta per qualcun altro, sarà di colore verde e rosso.</a:t>
            </a:r>
          </a:p>
          <a:p>
            <a:endParaRPr lang="it-IT" dirty="0">
              <a:latin typeface="Futura Std Book" panose="020B0502020204020303" pitchFamily="34" charset="0"/>
            </a:endParaRPr>
          </a:p>
          <a:p>
            <a:r>
              <a:rPr lang="it-IT" dirty="0">
                <a:latin typeface="Futura Std Book" panose="020B0502020204020303" pitchFamily="34" charset="0"/>
              </a:rPr>
              <a:t>Se la bozza è stata restituita da tutti con le modifiche, sarà di colore rosso.</a:t>
            </a:r>
          </a:p>
          <a:p>
            <a:endParaRPr lang="it-IT" dirty="0">
              <a:latin typeface="Futura Std Book" panose="020B0502020204020303" pitchFamily="34" charset="0"/>
            </a:endParaRPr>
          </a:p>
          <a:p>
            <a:r>
              <a:rPr lang="it-IT" dirty="0">
                <a:latin typeface="Futura Std Book" panose="020B0502020204020303" pitchFamily="34" charset="0"/>
              </a:rPr>
              <a:t>Se la bozza è stata restituita da tutti allo stato approvato così com’è, sarà di colore bianco e nero.</a:t>
            </a:r>
          </a:p>
          <a:p>
            <a:endParaRPr lang="it-IT" dirty="0">
              <a:latin typeface="Futura Std Book" panose="020B0502020204020303" pitchFamily="34" charset="0"/>
            </a:endParaRPr>
          </a:p>
          <a:p>
            <a:endParaRPr lang="it-IT" dirty="0">
              <a:latin typeface="Futura Std Boo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8687" r="3007"/>
          <a:stretch/>
        </p:blipFill>
        <p:spPr>
          <a:xfrm>
            <a:off x="6096000" y="1580862"/>
            <a:ext cx="2411268" cy="117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46395" r="2391"/>
          <a:stretch/>
        </p:blipFill>
        <p:spPr>
          <a:xfrm>
            <a:off x="6355485" y="2666289"/>
            <a:ext cx="2686916" cy="118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571" y="5172367"/>
            <a:ext cx="360997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6612" r="1989"/>
          <a:stretch/>
        </p:blipFill>
        <p:spPr>
          <a:xfrm>
            <a:off x="6420571" y="4050437"/>
            <a:ext cx="3185247" cy="11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29" y="26056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8000" dirty="0">
                <a:latin typeface="Futura Std Book" panose="020B0502020204020303" pitchFamily="34" charset="0"/>
              </a:rPr>
              <a:t>Domande?</a:t>
            </a:r>
          </a:p>
        </p:txBody>
      </p:sp>
    </p:spTree>
    <p:extLst>
      <p:ext uri="{BB962C8B-B14F-4D97-AF65-F5344CB8AC3E}">
        <p14:creationId xmlns:p14="http://schemas.microsoft.com/office/powerpoint/2010/main" val="377482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205" y="577774"/>
            <a:ext cx="10113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InMotion: </a:t>
            </a:r>
            <a:r>
              <a:rPr lang="it-IT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come lanciare e revisionare un progetto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384" t="29894" r="1131" b="2242"/>
          <a:stretch/>
        </p:blipFill>
        <p:spPr>
          <a:xfrm>
            <a:off x="1339966" y="2177148"/>
            <a:ext cx="4076765" cy="302513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8D974E-4032-804E-A3A5-11AD593D4447}"/>
              </a:ext>
            </a:extLst>
          </p:cNvPr>
          <p:cNvSpPr/>
          <p:nvPr/>
        </p:nvSpPr>
        <p:spPr>
          <a:xfrm>
            <a:off x="5068387" y="3300549"/>
            <a:ext cx="5425441" cy="1901737"/>
          </a:xfrm>
          <a:prstGeom prst="roundRect">
            <a:avLst/>
          </a:prstGeom>
          <a:solidFill>
            <a:schemeClr val="bg1"/>
          </a:solidFill>
          <a:ln>
            <a:solidFill>
              <a:srgbClr val="1C7E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94A37-9E38-7642-B831-9942DB6C64BE}"/>
              </a:ext>
            </a:extLst>
          </p:cNvPr>
          <p:cNvSpPr txBox="1"/>
          <p:nvPr/>
        </p:nvSpPr>
        <p:spPr>
          <a:xfrm>
            <a:off x="5416731" y="3651252"/>
            <a:ext cx="478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C7EC1"/>
                </a:solidFill>
                <a:latin typeface="Futura Std Medium" panose="020B0502020204020303" pitchFamily="34" charset="0"/>
              </a:rPr>
              <a:t>Viene spiegato come eseguire il lancio e la revisione dei progetti di marketing attraverso InMotion.</a:t>
            </a:r>
          </a:p>
        </p:txBody>
      </p:sp>
    </p:spTree>
    <p:extLst>
      <p:ext uri="{BB962C8B-B14F-4D97-AF65-F5344CB8AC3E}">
        <p14:creationId xmlns:p14="http://schemas.microsoft.com/office/powerpoint/2010/main" val="2123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Tipi di progetti in InMotion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69822" y="2108313"/>
            <a:ext cx="854824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b="1" dirty="0">
                <a:solidFill>
                  <a:srgbClr val="0487C9"/>
                </a:solidFill>
                <a:latin typeface="Futura Std Light" pitchFamily="34" charset="0"/>
              </a:rPr>
              <a:t>Moduli (richiesta di progetto, opuscolo per le vendite, richiesta di stampa traduzione)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latin typeface="Futura Std Medium" pitchFamily="34" charset="0"/>
              </a:rPr>
              <a:t>Sono disponibili tre moduli diversi:</a:t>
            </a:r>
            <a:r>
              <a:rPr lang="it-IT" dirty="0"/>
              <a:t> </a:t>
            </a:r>
            <a:endParaRPr lang="it-IT" dirty="0">
              <a:latin typeface="Futura Std Medium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2B9B13"/>
                </a:solidFill>
                <a:latin typeface="Futura Std Medium" pitchFamily="34" charset="0"/>
              </a:rPr>
              <a:t>1.</a:t>
            </a:r>
            <a:r>
              <a:rPr lang="it-IT" dirty="0"/>
              <a:t> </a:t>
            </a:r>
            <a:r>
              <a:rPr lang="it-IT" dirty="0">
                <a:latin typeface="Futura Std Medium" pitchFamily="34" charset="0"/>
              </a:rPr>
              <a:t>Richiesta di progetto</a:t>
            </a:r>
          </a:p>
          <a:p>
            <a:pPr marL="342900" indent="-342900">
              <a:spcAft>
                <a:spcPts val="600"/>
              </a:spcAft>
            </a:pPr>
            <a:r>
              <a:rPr lang="it-IT" dirty="0">
                <a:solidFill>
                  <a:srgbClr val="2B9B13"/>
                </a:solidFill>
                <a:latin typeface="Futura Std Medium" pitchFamily="34" charset="0"/>
              </a:rPr>
              <a:t>2. </a:t>
            </a:r>
            <a:r>
              <a:rPr lang="it-IT" dirty="0">
                <a:latin typeface="Futura Std Medium" pitchFamily="34" charset="0"/>
              </a:rPr>
              <a:t>Richiesta di traduzione</a:t>
            </a:r>
          </a:p>
          <a:p>
            <a:pPr marL="342900" indent="-342900">
              <a:spcAft>
                <a:spcPts val="1200"/>
              </a:spcAft>
            </a:pPr>
            <a:r>
              <a:rPr lang="it-IT" dirty="0">
                <a:solidFill>
                  <a:srgbClr val="2B9B13"/>
                </a:solidFill>
                <a:latin typeface="Futura Std Medium" pitchFamily="34" charset="0"/>
              </a:rPr>
              <a:t>3. </a:t>
            </a:r>
            <a:r>
              <a:rPr lang="it-IT" dirty="0">
                <a:latin typeface="Futura Std Medium" pitchFamily="34" charset="0"/>
              </a:rPr>
              <a:t>Opuscoli per le vendite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69815" y="4740717"/>
            <a:ext cx="572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latin typeface="Futura Std Medium" pitchFamily="34" charset="0"/>
              </a:rPr>
              <a:t>Il modulo Richiesta di progetto è quello più utilizzato. Consente l’invio di massa di email (eblast), un invio diretto tramite posta, grafiche per fiere commerciali e tante altre attività.</a:t>
            </a:r>
          </a:p>
        </p:txBody>
      </p:sp>
      <p:pic>
        <p:nvPicPr>
          <p:cNvPr id="8" name="7 Imagen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3677" y="3421291"/>
            <a:ext cx="4155627" cy="22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Lancio di un progetto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917989"/>
            <a:ext cx="4657436" cy="435133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Futura Std Book" panose="020B0502020204020303" pitchFamily="34" charset="0"/>
              </a:rPr>
              <a:t>Vari tipi di progetti in InMotion. Ciascun tipo ha i propri requisiti. </a:t>
            </a:r>
          </a:p>
          <a:p>
            <a:r>
              <a:rPr lang="it-IT" sz="2000" dirty="0">
                <a:latin typeface="Futura Std Book" panose="020B0502020204020303" pitchFamily="34" charset="0"/>
              </a:rPr>
              <a:t>Informazioni complete e precise</a:t>
            </a:r>
          </a:p>
          <a:p>
            <a:r>
              <a:rPr lang="it-IT" sz="2000" dirty="0">
                <a:latin typeface="Futura Std Book" panose="020B0502020204020303" pitchFamily="34" charset="0"/>
              </a:rPr>
              <a:t>Utilizzare InMotion per apportare modifiche al progetto, vedere chi sta lavorando al progetto e seguirne l’avanzamento. </a:t>
            </a:r>
          </a:p>
          <a:p>
            <a:endParaRPr lang="it-IT" sz="2000" dirty="0">
              <a:latin typeface="Futura Std Book" panose="020B0502020204020303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/>
          <a:srcRect l="11045" t="-564" r="4439" b="-263"/>
          <a:stretch/>
        </p:blipFill>
        <p:spPr>
          <a:xfrm>
            <a:off x="5902037" y="1351817"/>
            <a:ext cx="4987638" cy="47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Tipo di progetto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92" t="4889" r="3255"/>
          <a:stretch/>
        </p:blipFill>
        <p:spPr>
          <a:xfrm>
            <a:off x="609600" y="1897873"/>
            <a:ext cx="10861964" cy="306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2867" y="5614125"/>
            <a:ext cx="813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È possibile scegliere più tipi di progetto in una richiesta di progetto. </a:t>
            </a:r>
          </a:p>
        </p:txBody>
      </p:sp>
    </p:spTree>
    <p:extLst>
      <p:ext uri="{BB962C8B-B14F-4D97-AF65-F5344CB8AC3E}">
        <p14:creationId xmlns:p14="http://schemas.microsoft.com/office/powerpoint/2010/main" val="2405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3268"/>
            <a:ext cx="10972800" cy="771525"/>
          </a:xfrm>
        </p:spPr>
        <p:txBody>
          <a:bodyPr/>
          <a:lstStyle/>
          <a:p>
            <a:r>
              <a:rPr lang="it-IT" sz="4000" dirty="0">
                <a:latin typeface="Futura Std Heavy" panose="020B0502020204020303" pitchFamily="34" charset="0"/>
              </a:rPr>
              <a:t>Salva</a:t>
            </a:r>
            <a:r>
              <a:rPr lang="it-IT" sz="2800" dirty="0"/>
              <a:t> </a:t>
            </a:r>
            <a:r>
              <a:rPr lang="it-IT" sz="4000" dirty="0">
                <a:latin typeface="Futura Std Heavy" panose="020B0502020204020303" pitchFamily="34" charset="0"/>
              </a:rPr>
              <a:t>il progetto e inizia successivamente</a:t>
            </a:r>
            <a:endParaRPr lang="it-IT" sz="2800" dirty="0">
              <a:latin typeface="Futura Std Heavy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13" y="1787488"/>
            <a:ext cx="5018164" cy="4275932"/>
          </a:xfrm>
        </p:spPr>
        <p:txBody>
          <a:bodyPr/>
          <a:lstStyle/>
          <a:p>
            <a:r>
              <a:rPr lang="it-IT" sz="2000" dirty="0">
                <a:latin typeface="Futura Std Book" panose="020B0502020204020303" pitchFamily="34" charset="0"/>
              </a:rPr>
              <a:t>Salva il lavoro e ricomincia successivamente</a:t>
            </a:r>
          </a:p>
          <a:p>
            <a:r>
              <a:rPr lang="it-IT" sz="2000" dirty="0">
                <a:latin typeface="Futura Std Book" panose="020B0502020204020303" pitchFamily="34" charset="0"/>
              </a:rPr>
              <a:t>Cosa significa?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17123" y="1313623"/>
            <a:ext cx="64700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dirty="0">
                <a:latin typeface="Futura Std Medium" pitchFamily="34" charset="0"/>
              </a:rPr>
              <a:t>Salva il lavoro ed esci.</a:t>
            </a:r>
          </a:p>
          <a:p>
            <a:r>
              <a:rPr lang="it-IT" sz="1300" dirty="0">
                <a:latin typeface="Futura Std Medium" pitchFamily="34" charset="0"/>
              </a:rPr>
              <a:t>Questa opzione consente di continuare a compilare la richiesta e inviarla in un’altra data. Oppure, di inviare il lavoro. Se si salva e si esce e il lavoro nel pannello di controllo è giallo, non possiamo ancora visualizzare il lavoro in questione. Il lavoro è visibile solo all’autore. Viene visualizzata una finestra a comparsa con il messaggio sottostante per avvisare l’autore che la richiesta non è completa.</a:t>
            </a:r>
          </a:p>
        </p:txBody>
      </p:sp>
      <p:pic>
        <p:nvPicPr>
          <p:cNvPr id="6" name="5 Imagen" descr="slide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6691" y="2954398"/>
            <a:ext cx="5921671" cy="215238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417123" y="5184064"/>
            <a:ext cx="4752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>
                <a:latin typeface="Futura Std Medium" pitchFamily="34" charset="0"/>
              </a:rPr>
              <a:t>Quando la richiesta è completata correttamente, sulla schermata viene visualizzato l’invio e si riceve una notifica tramite email indicante che la richiesta è stata inviata.</a:t>
            </a:r>
          </a:p>
        </p:txBody>
      </p:sp>
      <p:pic>
        <p:nvPicPr>
          <p:cNvPr id="8" name="7 Imagen" descr="slide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3131" y="5180335"/>
            <a:ext cx="1486827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4564" y="560898"/>
            <a:ext cx="10371282" cy="862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40"/>
              </a:lnSpc>
            </a:pPr>
            <a:r>
              <a:rPr lang="it-IT" sz="4400" b="1" dirty="0">
                <a:solidFill>
                  <a:srgbClr val="0487C9"/>
                </a:solidFill>
                <a:latin typeface="Futura PT Bold" panose="020B0902020204020203" pitchFamily="34" charset="0"/>
              </a:rPr>
              <a:t>Stati del lancio del mio lavoro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299" y="1662026"/>
            <a:ext cx="7270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utura Std Book" panose="020B0502020204020303" pitchFamily="34" charset="0"/>
              </a:rPr>
              <a:t>Una richiesta è stata avviata ma non ancora inviata.  È necessario finire e inviare il lavoro affinché l’ufficio Servizi di marketing integrato (IMS) possa visualizzarlo.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7866" y="2725794"/>
            <a:ext cx="7201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utura Std Book" panose="020B0502020204020303" pitchFamily="34" charset="0"/>
              </a:rPr>
              <a:t>È stata inviata una richiesta che è ora in fase di elaborazione da parte dell’ufficio Gestione dei progetti.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299" y="3598654"/>
            <a:ext cx="536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utura Std Book" panose="020B0502020204020303" pitchFamily="34" charset="0"/>
              </a:rPr>
              <a:t>La richiesta è stata inviata e accettata. È stata assegnata a un team.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299" y="4491912"/>
            <a:ext cx="7367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utura Std Book" panose="020B0502020204020303" pitchFamily="34" charset="0"/>
              </a:rPr>
              <a:t>L’autore o qualcun altro del team sta apportando modifiche alla richiesta originale. La richiesta dovrà essere inviata di nuovo in modo che il team possa visualizzarla.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299" y="5571214"/>
            <a:ext cx="620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utura Std Book" panose="020B0502020204020303" pitchFamily="34" charset="0"/>
              </a:rPr>
              <a:t>La richiesta è stata rifiutata. È stata inviata un’email all’utente con la motivazione del rifiuto.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77DF37-9FAC-B140-B098-6DBECAF4A372}"/>
              </a:ext>
            </a:extLst>
          </p:cNvPr>
          <p:cNvSpPr/>
          <p:nvPr/>
        </p:nvSpPr>
        <p:spPr>
          <a:xfrm>
            <a:off x="934479" y="1743496"/>
            <a:ext cx="544946" cy="544946"/>
          </a:xfrm>
          <a:prstGeom prst="ellipse">
            <a:avLst/>
          </a:prstGeom>
          <a:solidFill>
            <a:srgbClr val="FCF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C6018-16DF-E945-B3BE-9F9ECDB18CD5}"/>
              </a:ext>
            </a:extLst>
          </p:cNvPr>
          <p:cNvSpPr/>
          <p:nvPr/>
        </p:nvSpPr>
        <p:spPr>
          <a:xfrm>
            <a:off x="934479" y="2704361"/>
            <a:ext cx="544946" cy="544946"/>
          </a:xfrm>
          <a:prstGeom prst="ellipse">
            <a:avLst/>
          </a:prstGeom>
          <a:solidFill>
            <a:srgbClr val="2FC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A00C09-3770-424F-9E58-56FD05CA9C6F}"/>
              </a:ext>
            </a:extLst>
          </p:cNvPr>
          <p:cNvSpPr/>
          <p:nvPr/>
        </p:nvSpPr>
        <p:spPr>
          <a:xfrm>
            <a:off x="934479" y="3680124"/>
            <a:ext cx="544946" cy="544946"/>
          </a:xfrm>
          <a:prstGeom prst="ellipse">
            <a:avLst/>
          </a:prstGeom>
          <a:solidFill>
            <a:srgbClr val="855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52EAA3-371B-0B4B-B6CD-8A1F141D3EBD}"/>
              </a:ext>
            </a:extLst>
          </p:cNvPr>
          <p:cNvSpPr/>
          <p:nvPr/>
        </p:nvSpPr>
        <p:spPr>
          <a:xfrm>
            <a:off x="934479" y="4727270"/>
            <a:ext cx="544946" cy="544946"/>
          </a:xfrm>
          <a:prstGeom prst="ellipse">
            <a:avLst/>
          </a:prstGeom>
          <a:solidFill>
            <a:srgbClr val="1C7E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972836-D1B7-484D-992F-C403C498144E}"/>
              </a:ext>
            </a:extLst>
          </p:cNvPr>
          <p:cNvSpPr/>
          <p:nvPr/>
        </p:nvSpPr>
        <p:spPr>
          <a:xfrm>
            <a:off x="934479" y="5652684"/>
            <a:ext cx="544946" cy="544946"/>
          </a:xfrm>
          <a:prstGeom prst="ellipse">
            <a:avLst/>
          </a:prstGeom>
          <a:solidFill>
            <a:srgbClr val="C6C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F6B27-D24F-CE41-8136-661BD7662546}"/>
              </a:ext>
            </a:extLst>
          </p:cNvPr>
          <p:cNvSpPr txBox="1"/>
          <p:nvPr/>
        </p:nvSpPr>
        <p:spPr>
          <a:xfrm>
            <a:off x="1527413" y="1815914"/>
            <a:ext cx="165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Futura Std Book" panose="020B0502020204020303" pitchFamily="34" charset="0"/>
              </a:rPr>
              <a:t>Avviato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F9039-7777-EE45-B91A-C3D8A4557FB6}"/>
              </a:ext>
            </a:extLst>
          </p:cNvPr>
          <p:cNvSpPr txBox="1"/>
          <p:nvPr/>
        </p:nvSpPr>
        <p:spPr>
          <a:xfrm>
            <a:off x="1527413" y="2776779"/>
            <a:ext cx="108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Futura Std Book" panose="020B0502020204020303" pitchFamily="34" charset="0"/>
              </a:rPr>
              <a:t>Nuovo</a:t>
            </a:r>
            <a:endParaRPr lang="it-IT" sz="2000" b="1" dirty="0">
              <a:latin typeface="Futura Std Book" panose="020B05020202040203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3AF65-939B-E34E-85C3-535DB50B8E50}"/>
              </a:ext>
            </a:extLst>
          </p:cNvPr>
          <p:cNvSpPr txBox="1"/>
          <p:nvPr/>
        </p:nvSpPr>
        <p:spPr>
          <a:xfrm>
            <a:off x="1527413" y="376793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Futura Std Book" panose="020B0502020204020303" pitchFamily="34" charset="0"/>
              </a:rPr>
              <a:t>Inviato all’ufficio Progetti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45026-D875-724C-82E9-CE1139C1F456}"/>
              </a:ext>
            </a:extLst>
          </p:cNvPr>
          <p:cNvSpPr txBox="1"/>
          <p:nvPr/>
        </p:nvSpPr>
        <p:spPr>
          <a:xfrm>
            <a:off x="1527413" y="4815077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Futura Std Book" panose="020B0502020204020303" pitchFamily="34" charset="0"/>
              </a:rPr>
              <a:t>In fase di revisione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313CC-6971-E046-B47E-12A77E2520C3}"/>
              </a:ext>
            </a:extLst>
          </p:cNvPr>
          <p:cNvSpPr txBox="1"/>
          <p:nvPr/>
        </p:nvSpPr>
        <p:spPr>
          <a:xfrm>
            <a:off x="1527413" y="574049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Futura Std Book" panose="020B0502020204020303" pitchFamily="34" charset="0"/>
              </a:rPr>
              <a:t>Rifiutata</a:t>
            </a:r>
          </a:p>
        </p:txBody>
      </p:sp>
    </p:spTree>
    <p:extLst>
      <p:ext uri="{BB962C8B-B14F-4D97-AF65-F5344CB8AC3E}">
        <p14:creationId xmlns:p14="http://schemas.microsoft.com/office/powerpoint/2010/main" val="395924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Aggiungi allegati alla mia richiesta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45126" y="1983623"/>
            <a:ext cx="1058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1C7EC1"/>
                </a:solidFill>
                <a:latin typeface="Futura Std Book" pitchFamily="34" charset="0"/>
              </a:rPr>
              <a:t>Quando si compila una nuova richiesta, qualora si vogliano caricare file a supporto del progetto, fare clic su XXXXXXX   in basso a destra</a:t>
            </a:r>
          </a:p>
        </p:txBody>
      </p:sp>
      <p:pic>
        <p:nvPicPr>
          <p:cNvPr id="6" name="5 Imagen" descr="slide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934" y="3203734"/>
            <a:ext cx="10242168" cy="2972058"/>
          </a:xfrm>
          <a:prstGeom prst="rect">
            <a:avLst/>
          </a:prstGeom>
        </p:spPr>
      </p:pic>
      <p:pic>
        <p:nvPicPr>
          <p:cNvPr id="7" name="6 Imagen" descr="slide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671" y="2814620"/>
            <a:ext cx="1469782" cy="4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789" y="1622572"/>
            <a:ext cx="11718421" cy="2351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454" y="591128"/>
            <a:ext cx="10515600" cy="813233"/>
          </a:xfrm>
        </p:spPr>
        <p:txBody>
          <a:bodyPr/>
          <a:lstStyle/>
          <a:p>
            <a:r>
              <a:rPr lang="it-IT" sz="4400" dirty="0">
                <a:latin typeface="Futura Std Heavy" panose="020B0502020204020303" pitchFamily="34" charset="0"/>
              </a:rPr>
              <a:t>Controllo del mio progetto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870" y="4358265"/>
            <a:ext cx="11293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it-IT" b="1" dirty="0">
                <a:latin typeface="Futura Std Book" panose="020B0502020204020303" pitchFamily="34" charset="0"/>
              </a:rPr>
              <a:t>Stato</a:t>
            </a:r>
            <a:r>
              <a:rPr lang="it-IT" dirty="0">
                <a:latin typeface="Futura Std Book" panose="020B0502020204020303" pitchFamily="34" charset="0"/>
              </a:rPr>
              <a:t> – indica se il progetto è stato accettato oppure no.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it-IT" b="1" dirty="0">
                <a:latin typeface="Futura Std Book" panose="020B0502020204020303" pitchFamily="34" charset="0"/>
              </a:rPr>
              <a:t>Titolare del progetto </a:t>
            </a:r>
            <a:r>
              <a:rPr lang="it-IT" dirty="0">
                <a:latin typeface="Futura Std Book" panose="020B0502020204020303" pitchFamily="34" charset="0"/>
              </a:rPr>
              <a:t>– persona che ha lavorato di più al progetto; è modificabile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it-IT" b="1" dirty="0">
                <a:latin typeface="Futura Std Book" panose="020B0502020204020303" pitchFamily="34" charset="0"/>
              </a:rPr>
              <a:t>Data di scadenza desiderata </a:t>
            </a:r>
            <a:r>
              <a:rPr lang="it-IT" dirty="0">
                <a:latin typeface="Futura Std Book" panose="020B0502020204020303" pitchFamily="34" charset="0"/>
              </a:rPr>
              <a:t>– data richiesta dall’autore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it-IT" b="1" dirty="0">
                <a:latin typeface="Futura Std Book" panose="020B0502020204020303" pitchFamily="34" charset="0"/>
              </a:rPr>
              <a:t>Scadenza del progetto </a:t>
            </a:r>
            <a:r>
              <a:rPr lang="it-IT" dirty="0">
                <a:latin typeface="Futura Std Book" panose="020B0502020204020303" pitchFamily="34" charset="0"/>
              </a:rPr>
              <a:t>– il punto esclamativo indica che la data di scadenza è stata modificata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it-IT" b="1" dirty="0">
                <a:latin typeface="Futura Std Book" panose="020B0502020204020303" pitchFamily="34" charset="0"/>
              </a:rPr>
              <a:t>Nome del progetto </a:t>
            </a:r>
            <a:r>
              <a:rPr lang="it-IT" dirty="0">
                <a:latin typeface="Futura Std Book" panose="020B0502020204020303" pitchFamily="34" charset="0"/>
              </a:rPr>
              <a:t>– si tratta del nome in cui è stato modificato il progetto – usare questo nome in tutte le comunicazioni tramite email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it-IT" b="1" dirty="0">
                <a:latin typeface="Futura Std Book" panose="020B0502020204020303" pitchFamily="34" charset="0"/>
              </a:rPr>
              <a:t>Stato del progetto </a:t>
            </a:r>
            <a:r>
              <a:rPr lang="it-IT" dirty="0">
                <a:latin typeface="Futura Std Book" panose="020B0502020204020303" pitchFamily="34" charset="0"/>
              </a:rPr>
              <a:t>– cambia sempre e mostra informazioni importanti sul progetto</a:t>
            </a:r>
          </a:p>
        </p:txBody>
      </p:sp>
    </p:spTree>
    <p:extLst>
      <p:ext uri="{BB962C8B-B14F-4D97-AF65-F5344CB8AC3E}">
        <p14:creationId xmlns:p14="http://schemas.microsoft.com/office/powerpoint/2010/main" val="7648255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BCDA8D8B-9D68-4A12-902C-D4041F1EBA24}" vid="{658D23D4-4ED3-407A-8B8C-7ED966391A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6114</TotalTime>
  <Words>940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Century Gothic Bold</vt:lpstr>
      <vt:lpstr>Futura PT Bold</vt:lpstr>
      <vt:lpstr>Futura Std Book</vt:lpstr>
      <vt:lpstr>Futura Std Heavy</vt:lpstr>
      <vt:lpstr>Futura Std Light</vt:lpstr>
      <vt:lpstr>Futura Std Medium</vt:lpstr>
      <vt:lpstr>Tw Cen MT</vt:lpstr>
      <vt:lpstr>Theme1</vt:lpstr>
      <vt:lpstr>PowerPoint Presentation</vt:lpstr>
      <vt:lpstr>PowerPoint Presentation</vt:lpstr>
      <vt:lpstr>Tipi di progetti in InMotion</vt:lpstr>
      <vt:lpstr>Lancio di un progetto</vt:lpstr>
      <vt:lpstr>Tipo di progetto</vt:lpstr>
      <vt:lpstr>Salva il progetto e inizia successivamente</vt:lpstr>
      <vt:lpstr>PowerPoint Presentation</vt:lpstr>
      <vt:lpstr>Aggiungi allegati alla mia richiesta</vt:lpstr>
      <vt:lpstr>Controllo del mio progetto</vt:lpstr>
      <vt:lpstr>PowerPoint Presentation</vt:lpstr>
      <vt:lpstr>Accesso alla revisione</vt:lpstr>
      <vt:lpstr>Feedback</vt:lpstr>
      <vt:lpstr>Cosa aggiungere alla mia revisione?</vt:lpstr>
      <vt:lpstr>Stato di approvazione</vt:lpstr>
      <vt:lpstr>Stato di approvazione - segue</vt:lpstr>
      <vt:lpstr>Invia la mia revisione</vt:lpstr>
      <vt:lpstr>Revisioni</vt:lpstr>
      <vt:lpstr>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Pearlstein</dc:creator>
  <cp:lastModifiedBy>Chris Pearlstein</cp:lastModifiedBy>
  <cp:revision>55</cp:revision>
  <dcterms:created xsi:type="dcterms:W3CDTF">2020-03-16T12:57:21Z</dcterms:created>
  <dcterms:modified xsi:type="dcterms:W3CDTF">2020-10-22T19:31:36Z</dcterms:modified>
</cp:coreProperties>
</file>