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76" r:id="rId2"/>
    <p:sldId id="257" r:id="rId3"/>
    <p:sldId id="261" r:id="rId4"/>
    <p:sldId id="259" r:id="rId5"/>
    <p:sldId id="266" r:id="rId6"/>
    <p:sldId id="263" r:id="rId7"/>
    <p:sldId id="256" r:id="rId8"/>
    <p:sldId id="264" r:id="rId9"/>
    <p:sldId id="265" r:id="rId10"/>
    <p:sldId id="272" r:id="rId11"/>
    <p:sldId id="268" r:id="rId12"/>
    <p:sldId id="270" r:id="rId13"/>
    <p:sldId id="275" r:id="rId14"/>
    <p:sldId id="267" r:id="rId15"/>
    <p:sldId id="277" r:id="rId16"/>
    <p:sldId id="271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7EC1"/>
    <a:srgbClr val="32C903"/>
    <a:srgbClr val="2B9B13"/>
    <a:srgbClr val="43FF14"/>
    <a:srgbClr val="97BBDD"/>
    <a:srgbClr val="B1FFB3"/>
    <a:srgbClr val="A9F8A9"/>
    <a:srgbClr val="C6C5C5"/>
    <a:srgbClr val="8558B1"/>
    <a:srgbClr val="2FC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1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8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49848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7705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169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1"/>
            <a:ext cx="2743200" cy="5745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1"/>
            <a:ext cx="8026400" cy="57451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756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4478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0051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066800"/>
          </a:xfrm>
        </p:spPr>
        <p:txBody>
          <a:bodyPr/>
          <a:lstStyle>
            <a:lvl1pPr>
              <a:lnSpc>
                <a:spcPts val="3740"/>
              </a:lnSpc>
              <a:defRPr sz="3200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400">
                <a:latin typeface="Century Gothic" panose="020B0502020202020204" pitchFamily="34" charset="0"/>
              </a:defRPr>
            </a:lvl2pPr>
            <a:lvl3pPr>
              <a:defRPr sz="2000">
                <a:latin typeface="Century Gothic" panose="020B0502020202020204" pitchFamily="34" charset="0"/>
              </a:defRPr>
            </a:lvl3pPr>
            <a:lvl4pPr>
              <a:defRPr sz="1800">
                <a:latin typeface="Century Gothic" panose="020B0502020202020204" pitchFamily="34" charset="0"/>
              </a:defRPr>
            </a:lvl4pPr>
            <a:lvl5pPr>
              <a:defRPr sz="18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01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066800"/>
          </a:xfrm>
        </p:spPr>
        <p:txBody>
          <a:bodyPr/>
          <a:lstStyle>
            <a:lvl1pPr>
              <a:lnSpc>
                <a:spcPts val="3740"/>
              </a:lnSpc>
              <a:defRPr sz="3200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400">
                <a:latin typeface="Century Gothic" panose="020B0502020202020204" pitchFamily="34" charset="0"/>
              </a:defRPr>
            </a:lvl2pPr>
            <a:lvl3pPr>
              <a:defRPr sz="2000">
                <a:latin typeface="Century Gothic" panose="020B0502020202020204" pitchFamily="34" charset="0"/>
              </a:defRPr>
            </a:lvl3pPr>
            <a:lvl4pPr>
              <a:defRPr sz="1800">
                <a:latin typeface="Century Gothic" panose="020B0502020202020204" pitchFamily="34" charset="0"/>
              </a:defRPr>
            </a:lvl4pPr>
            <a:lvl5pPr>
              <a:defRPr sz="18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078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8420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6058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2482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226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491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587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10972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</a:t>
            </a:r>
            <a:br>
              <a:rPr lang="en-US" altLang="en-US"/>
            </a:br>
            <a:r>
              <a:rPr lang="en-US" altLang="en-US"/>
              <a:t>Master title style</a:t>
            </a:r>
          </a:p>
        </p:txBody>
      </p:sp>
      <p:sp>
        <p:nvSpPr>
          <p:cNvPr id="1028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TextBox 36"/>
          <p:cNvSpPr txBox="1">
            <a:spLocks noChangeArrowheads="1"/>
          </p:cNvSpPr>
          <p:nvPr/>
        </p:nvSpPr>
        <p:spPr bwMode="auto">
          <a:xfrm>
            <a:off x="10871200" y="6581776"/>
            <a:ext cx="9144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>
              <a:defRPr/>
            </a:pPr>
            <a:fld id="{8376EA44-CA06-4F58-A80D-E4319EAD8C96}" type="slidenum">
              <a:rPr lang="en-US" altLang="en-US" sz="1200">
                <a:solidFill>
                  <a:schemeClr val="bg1"/>
                </a:solidFill>
                <a:latin typeface="Tw Cen MT" pitchFamily="34" charset="0"/>
              </a:rPr>
              <a:pPr algn="r">
                <a:defRPr/>
              </a:pPr>
              <a:t>‹#›</a:t>
            </a:fld>
            <a:endParaRPr lang="pt-PT" altLang="en-US" sz="1200">
              <a:solidFill>
                <a:schemeClr val="bg1"/>
              </a:solidFill>
              <a:latin typeface="Tw Cen MT" pitchFamily="34" charset="0"/>
            </a:endParaRPr>
          </a:p>
        </p:txBody>
      </p:sp>
      <p:sp>
        <p:nvSpPr>
          <p:cNvPr id="1030" name="TextBox 40"/>
          <p:cNvSpPr txBox="1">
            <a:spLocks noChangeArrowheads="1"/>
          </p:cNvSpPr>
          <p:nvPr/>
        </p:nvSpPr>
        <p:spPr bwMode="auto">
          <a:xfrm>
            <a:off x="304801" y="6573838"/>
            <a:ext cx="1885951" cy="26035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pt-PT" altLang="en-US" sz="1100">
                <a:solidFill>
                  <a:srgbClr val="FFFFFF"/>
                </a:solidFill>
                <a:latin typeface="Tw Cen MT" panose="020B0602020104020603" pitchFamily="34" charset="0"/>
              </a:rPr>
              <a:t> ZOLL Medical</a:t>
            </a:r>
          </a:p>
        </p:txBody>
      </p:sp>
    </p:spTree>
    <p:extLst>
      <p:ext uri="{BB962C8B-B14F-4D97-AF65-F5344CB8AC3E}">
        <p14:creationId xmlns:p14="http://schemas.microsoft.com/office/powerpoint/2010/main" val="185632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487C9"/>
          </a:solidFill>
          <a:latin typeface="Century Gothic Bold" charset="0"/>
          <a:ea typeface="MS PGothic" panose="020B0600070205080204" pitchFamily="34" charset="-128"/>
          <a:cs typeface="Geneva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487C9"/>
          </a:solidFill>
          <a:latin typeface="Century Gothic Bold" panose="020B0702020202020204" pitchFamily="34" charset="0"/>
          <a:ea typeface="MS PGothic" panose="020B0600070205080204" pitchFamily="34" charset="-128"/>
          <a:cs typeface="Geneva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487C9"/>
          </a:solidFill>
          <a:latin typeface="Century Gothic Bold" panose="020B0702020202020204" pitchFamily="34" charset="0"/>
          <a:ea typeface="MS PGothic" panose="020B0600070205080204" pitchFamily="34" charset="-128"/>
          <a:cs typeface="Geneva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487C9"/>
          </a:solidFill>
          <a:latin typeface="Century Gothic Bold" panose="020B0702020202020204" pitchFamily="34" charset="0"/>
          <a:ea typeface="MS PGothic" panose="020B0600070205080204" pitchFamily="34" charset="-128"/>
          <a:cs typeface="Geneva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487C9"/>
          </a:solidFill>
          <a:latin typeface="Century Gothic Bold" panose="020B0702020202020204" pitchFamily="34" charset="0"/>
          <a:ea typeface="MS PGothic" panose="020B0600070205080204" pitchFamily="34" charset="-128"/>
          <a:cs typeface="Geneva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487C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487C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487C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487C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487C9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Century Gothic" charset="0"/>
          <a:ea typeface="MS PGothic" panose="020B0600070205080204" pitchFamily="34" charset="-128"/>
          <a:cs typeface="Geneva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487C9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2pPr>
      <a:lvl3pPr marL="1143000" indent="-285750" algn="l" rtl="0" eaLnBrk="1" fontAlgn="base" hangingPunct="1">
        <a:spcBef>
          <a:spcPct val="20000"/>
        </a:spcBef>
        <a:spcAft>
          <a:spcPct val="0"/>
        </a:spcAft>
        <a:buClr>
          <a:srgbClr val="0487C9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487C9"/>
        </a:buClr>
        <a:buFont typeface="Arial" panose="020B0604020202020204" pitchFamily="34" charset="0"/>
        <a:buChar char="•"/>
        <a:defRPr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487C9"/>
        </a:buClr>
        <a:buFont typeface="Arial" panose="020B0604020202020204" pitchFamily="34" charset="0"/>
        <a:buChar char="•"/>
        <a:defRPr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487C9"/>
        </a:buClr>
        <a:buChar char="»"/>
        <a:defRPr sz="2000">
          <a:solidFill>
            <a:schemeClr val="tx1"/>
          </a:solidFill>
          <a:latin typeface="+mn-lt"/>
          <a:ea typeface="Geneva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487C9"/>
        </a:buClr>
        <a:buChar char="»"/>
        <a:defRPr sz="2000">
          <a:solidFill>
            <a:schemeClr val="tx1"/>
          </a:solidFill>
          <a:latin typeface="+mn-lt"/>
          <a:ea typeface="Geneva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487C9"/>
        </a:buClr>
        <a:buChar char="»"/>
        <a:defRPr sz="2000">
          <a:solidFill>
            <a:schemeClr val="tx1"/>
          </a:solidFill>
          <a:latin typeface="+mn-lt"/>
          <a:ea typeface="Geneva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487C9"/>
        </a:buClr>
        <a:buChar char="»"/>
        <a:defRPr sz="2000">
          <a:solidFill>
            <a:schemeClr val="tx1"/>
          </a:solidFill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66071C-6824-A74A-9B70-14C744782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49" y="2331539"/>
            <a:ext cx="5017294" cy="2945856"/>
          </a:xfrm>
          <a:prstGeom prst="rect">
            <a:avLst/>
          </a:prstGeom>
        </p:spPr>
      </p:pic>
      <p:sp>
        <p:nvSpPr>
          <p:cNvPr id="6" name="Title 6"/>
          <p:cNvSpPr txBox="1">
            <a:spLocks/>
          </p:cNvSpPr>
          <p:nvPr/>
        </p:nvSpPr>
        <p:spPr bwMode="auto">
          <a:xfrm>
            <a:off x="4754879" y="1947683"/>
            <a:ext cx="5876398" cy="2127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0487C9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Geneva"/>
              </a:defRPr>
            </a:lvl1pPr>
            <a:lvl2pPr marL="742950" indent="-285750">
              <a:spcBef>
                <a:spcPct val="20000"/>
              </a:spcBef>
              <a:buClr>
                <a:srgbClr val="0487C9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487C9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487C9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487C9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87C9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87C9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87C9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87C9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pt-PT" altLang="en-US" sz="4000" b="1" dirty="0">
                <a:solidFill>
                  <a:srgbClr val="0487C9"/>
                </a:solidFill>
                <a:latin typeface="Futura Std Heavy" panose="020B0502020204020303" pitchFamily="34" charset="0"/>
              </a:rPr>
              <a:t>InMotion: </a:t>
            </a:r>
            <a:r>
              <a:rPr lang="pt-PT" altLang="en-US" sz="4000" dirty="0">
                <a:solidFill>
                  <a:srgbClr val="0487C9"/>
                </a:solidFill>
                <a:latin typeface="Futura Std Book" panose="020B0502020204020303" pitchFamily="34" charset="0"/>
              </a:rPr>
              <a:t>Enviar </a:t>
            </a:r>
            <a:br>
              <a:rPr lang="pt-PT" altLang="en-US" sz="4000" dirty="0">
                <a:solidFill>
                  <a:srgbClr val="0487C9"/>
                </a:solidFill>
                <a:latin typeface="Futura Std Book" panose="020B0502020204020303" pitchFamily="34" charset="0"/>
              </a:rPr>
            </a:br>
            <a:r>
              <a:rPr lang="pt-PT" altLang="en-US" sz="4000" dirty="0">
                <a:solidFill>
                  <a:srgbClr val="0487C9"/>
                </a:solidFill>
                <a:latin typeface="Futura Std Book" panose="020B0502020204020303" pitchFamily="34" charset="0"/>
              </a:rPr>
              <a:t>e rever um projeto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51F6FC-8231-5E43-B8CC-7D04ED75C8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045" y="5604387"/>
            <a:ext cx="1854200" cy="53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262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111" y="2456869"/>
            <a:ext cx="10972800" cy="3429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PT" sz="8800" b="1" dirty="0">
                <a:solidFill>
                  <a:srgbClr val="0487C9"/>
                </a:solidFill>
                <a:latin typeface="Futura Std Heavy" panose="020B0502020204020303" pitchFamily="34" charset="0"/>
              </a:rPr>
              <a:t>Rever provas</a:t>
            </a:r>
          </a:p>
        </p:txBody>
      </p:sp>
    </p:spTree>
    <p:extLst>
      <p:ext uri="{BB962C8B-B14F-4D97-AF65-F5344CB8AC3E}">
        <p14:creationId xmlns:p14="http://schemas.microsoft.com/office/powerpoint/2010/main" val="1141549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400" dirty="0">
                <a:latin typeface="Futura Std Heavy" panose="020B0502020204020303" pitchFamily="34" charset="0"/>
              </a:rPr>
              <a:t>Aceder à sua revisão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" y="1581150"/>
            <a:ext cx="4862657" cy="4595813"/>
          </a:xfrm>
        </p:spPr>
        <p:txBody>
          <a:bodyPr>
            <a:normAutofit/>
          </a:bodyPr>
          <a:lstStyle/>
          <a:p>
            <a:r>
              <a:rPr lang="pt-PT" dirty="0">
                <a:latin typeface="Futura Std Book" panose="020B0502020204020303" pitchFamily="34" charset="0"/>
              </a:rPr>
              <a:t>E-mail denominado “Cópia de notificação para revisor - Prova disponível para revisão” - o “teste” será enviado com uma ligação para a sua revisão </a:t>
            </a:r>
          </a:p>
          <a:p>
            <a:pPr marL="0" indent="0">
              <a:buNone/>
            </a:pPr>
            <a:endParaRPr lang="pt-PT" dirty="0">
              <a:latin typeface="Futura Std Book" panose="020B0502020204020303" pitchFamily="34" charset="0"/>
            </a:endParaRPr>
          </a:p>
          <a:p>
            <a:r>
              <a:rPr lang="pt-PT" dirty="0">
                <a:latin typeface="Futura Std Book" panose="020B0502020204020303" pitchFamily="34" charset="0"/>
              </a:rPr>
              <a:t>Ou inicie sessão em </a:t>
            </a:r>
            <a:r>
              <a:rPr lang="pt-PT" b="1" dirty="0">
                <a:latin typeface="Futura Std Book" panose="020B0502020204020303" pitchFamily="34" charset="0"/>
              </a:rPr>
              <a:t>inMotionnow.com</a:t>
            </a:r>
            <a:r>
              <a:rPr lang="pt-PT" dirty="0"/>
              <a:t> </a:t>
            </a:r>
            <a:r>
              <a:rPr lang="pt-PT" dirty="0">
                <a:latin typeface="Futura Std Book" panose="020B0502020204020303" pitchFamily="34" charset="0"/>
              </a:rPr>
              <a:t>e vá para o </a:t>
            </a:r>
            <a:r>
              <a:rPr lang="pt-PT" b="1" dirty="0">
                <a:solidFill>
                  <a:srgbClr val="1C7EC1"/>
                </a:solidFill>
                <a:latin typeface="Futura Std Book" panose="020B0502020204020303" pitchFamily="34" charset="0"/>
              </a:rPr>
              <a:t>separador Rever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r="1192" b="4214"/>
          <a:stretch/>
        </p:blipFill>
        <p:spPr>
          <a:xfrm>
            <a:off x="1970770" y="5713371"/>
            <a:ext cx="1985818" cy="583912"/>
          </a:xfrm>
          <a:prstGeom prst="round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8699" y="1825625"/>
            <a:ext cx="5642119" cy="33003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5077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410" y="346541"/>
            <a:ext cx="10515600" cy="636158"/>
          </a:xfrm>
        </p:spPr>
        <p:txBody>
          <a:bodyPr/>
          <a:lstStyle/>
          <a:p>
            <a:r>
              <a:rPr lang="pt-PT" dirty="0">
                <a:latin typeface="Futura Std Heavy" panose="020B0502020204020303" pitchFamily="34" charset="0"/>
              </a:rPr>
              <a:t>Enviar comentários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alphaModFix amt="85000"/>
          </a:blip>
          <a:stretch>
            <a:fillRect/>
          </a:stretch>
        </p:blipFill>
        <p:spPr>
          <a:xfrm>
            <a:off x="838199" y="1858623"/>
            <a:ext cx="10515600" cy="42796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5875" y="1079051"/>
            <a:ext cx="2361601" cy="64698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2C90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600" dirty="0">
                <a:latin typeface="Futura Std Book" panose="020B0502020204020303" pitchFamily="34" charset="0"/>
              </a:rPr>
              <a:t>Ferramentas para editar a sua prova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4789801" y="1726037"/>
            <a:ext cx="4856" cy="65393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1908889" y="1262248"/>
            <a:ext cx="0" cy="55792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</p:cNvCxnSpPr>
          <p:nvPr/>
        </p:nvCxnSpPr>
        <p:spPr>
          <a:xfrm flipV="1">
            <a:off x="2180151" y="2873203"/>
            <a:ext cx="0" cy="8805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</p:cNvCxnSpPr>
          <p:nvPr/>
        </p:nvCxnSpPr>
        <p:spPr>
          <a:xfrm>
            <a:off x="11122601" y="1453622"/>
            <a:ext cx="0" cy="185563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</p:cNvCxnSpPr>
          <p:nvPr/>
        </p:nvCxnSpPr>
        <p:spPr>
          <a:xfrm flipV="1">
            <a:off x="6955388" y="3679489"/>
            <a:ext cx="1463931" cy="1026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132982" y="938755"/>
            <a:ext cx="2032747" cy="91940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2C90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600" dirty="0">
                <a:latin typeface="Futura Std Book" panose="020B0502020204020303" pitchFamily="34" charset="0"/>
              </a:rPr>
              <a:t>Quem está consigo na revisão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516982" y="4550292"/>
            <a:ext cx="2732543" cy="91940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2C90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600" dirty="0">
                <a:latin typeface="Futura Std Book" panose="020B0502020204020303" pitchFamily="34" charset="0"/>
              </a:rPr>
              <a:t>Os comentários ou alterações são apresentados aqui</a:t>
            </a:r>
          </a:p>
        </p:txBody>
      </p:sp>
      <p:cxnSp>
        <p:nvCxnSpPr>
          <p:cNvPr id="29" name="Straight Arrow Connector 28"/>
          <p:cNvCxnSpPr>
            <a:cxnSpLocks/>
          </p:cNvCxnSpPr>
          <p:nvPr/>
        </p:nvCxnSpPr>
        <p:spPr>
          <a:xfrm>
            <a:off x="7830718" y="1296300"/>
            <a:ext cx="0" cy="108367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</p:cNvCxnSpPr>
          <p:nvPr/>
        </p:nvCxnSpPr>
        <p:spPr>
          <a:xfrm flipV="1">
            <a:off x="9240750" y="5748441"/>
            <a:ext cx="1348871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</p:cNvCxnSpPr>
          <p:nvPr/>
        </p:nvCxnSpPr>
        <p:spPr>
          <a:xfrm flipH="1">
            <a:off x="2410101" y="2190434"/>
            <a:ext cx="61262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81A9F7FD-840D-1447-A41D-4A386D73D6D6}"/>
              </a:ext>
            </a:extLst>
          </p:cNvPr>
          <p:cNvSpPr/>
          <p:nvPr/>
        </p:nvSpPr>
        <p:spPr>
          <a:xfrm>
            <a:off x="7550747" y="2475564"/>
            <a:ext cx="559942" cy="559942"/>
          </a:xfrm>
          <a:prstGeom prst="ellipse">
            <a:avLst/>
          </a:prstGeom>
          <a:noFill/>
          <a:ln w="28575">
            <a:solidFill>
              <a:srgbClr val="32C903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641998" y="958731"/>
            <a:ext cx="2588244" cy="64698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2C90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600" dirty="0">
                <a:latin typeface="Futura Std Book" panose="020B0502020204020303" pitchFamily="34" charset="0"/>
              </a:rPr>
              <a:t>Fazer desaparecer os comentários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2F7299C-EA98-B44E-9386-CC331BF10949}"/>
              </a:ext>
            </a:extLst>
          </p:cNvPr>
          <p:cNvSpPr/>
          <p:nvPr/>
        </p:nvSpPr>
        <p:spPr>
          <a:xfrm>
            <a:off x="10842630" y="3387112"/>
            <a:ext cx="559942" cy="559942"/>
          </a:xfrm>
          <a:prstGeom prst="ellipse">
            <a:avLst/>
          </a:prstGeom>
          <a:noFill/>
          <a:ln w="28575">
            <a:solidFill>
              <a:srgbClr val="32C903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086600" y="5561700"/>
            <a:ext cx="2143642" cy="64698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2C90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600" dirty="0">
                <a:latin typeface="Futura Std Book" panose="020B0502020204020303" pitchFamily="34" charset="0"/>
              </a:rPr>
              <a:t>Adicionar um comentário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17476" y="3253758"/>
            <a:ext cx="1813241" cy="119181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2C90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600" dirty="0">
                <a:latin typeface="Futura Std Book" panose="020B0502020204020303" pitchFamily="34" charset="0"/>
              </a:rPr>
              <a:t>Escolher um estado de aprovação em cada página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956685" y="2005768"/>
            <a:ext cx="966042" cy="37457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2C903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PT" sz="1600" dirty="0">
                <a:latin typeface="Futura Std Book" panose="020B0502020204020303" pitchFamily="34" charset="0"/>
              </a:rPr>
              <a:t>Versões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A9031AA-A3AF-784D-A977-1D09AD5F14BB}"/>
              </a:ext>
            </a:extLst>
          </p:cNvPr>
          <p:cNvSpPr/>
          <p:nvPr/>
        </p:nvSpPr>
        <p:spPr>
          <a:xfrm>
            <a:off x="1620209" y="1883384"/>
            <a:ext cx="559942" cy="559942"/>
          </a:xfrm>
          <a:prstGeom prst="ellipse">
            <a:avLst/>
          </a:prstGeom>
          <a:noFill/>
          <a:ln w="28575">
            <a:solidFill>
              <a:srgbClr val="32C903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9202" y="900300"/>
            <a:ext cx="2870291" cy="64698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2C90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600" dirty="0">
                <a:latin typeface="Futura Std Book" panose="020B0502020204020303" pitchFamily="34" charset="0"/>
              </a:rPr>
              <a:t>Mensagem do estruturador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03F7E3A-CB47-1B4B-A41D-4426BC8FF656}"/>
              </a:ext>
            </a:extLst>
          </p:cNvPr>
          <p:cNvSpPr/>
          <p:nvPr/>
        </p:nvSpPr>
        <p:spPr>
          <a:xfrm>
            <a:off x="759706" y="1861484"/>
            <a:ext cx="559942" cy="559942"/>
          </a:xfrm>
          <a:prstGeom prst="ellipse">
            <a:avLst/>
          </a:prstGeom>
          <a:noFill/>
          <a:ln w="28575">
            <a:solidFill>
              <a:srgbClr val="32C903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 flipV="1">
            <a:off x="712651" y="2245697"/>
            <a:ext cx="327026" cy="78980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1410" y="2973848"/>
            <a:ext cx="1156533" cy="64698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2C903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PT" sz="1600" dirty="0">
                <a:latin typeface="Futura Std Book" panose="020B0502020204020303" pitchFamily="34" charset="0"/>
              </a:rPr>
              <a:t>Relatório</a:t>
            </a:r>
          </a:p>
          <a:p>
            <a:pPr algn="ctr"/>
            <a:r>
              <a:rPr lang="pt-PT" sz="1600" dirty="0">
                <a:latin typeface="Futura Std Book" panose="020B0502020204020303" pitchFamily="34" charset="0"/>
              </a:rPr>
              <a:t>Transferir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14425" y="3707020"/>
            <a:ext cx="1958875" cy="64698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2C90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600" dirty="0">
                <a:latin typeface="Futura Std Book" panose="020B0502020204020303" pitchFamily="34" charset="0"/>
              </a:rPr>
              <a:t>Número de páginas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B51B636-9F0C-2D44-9A60-8D6A5B7010F8}"/>
              </a:ext>
            </a:extLst>
          </p:cNvPr>
          <p:cNvSpPr/>
          <p:nvPr/>
        </p:nvSpPr>
        <p:spPr>
          <a:xfrm>
            <a:off x="3179043" y="2449441"/>
            <a:ext cx="3226372" cy="559942"/>
          </a:xfrm>
          <a:prstGeom prst="ellipse">
            <a:avLst/>
          </a:prstGeom>
          <a:noFill/>
          <a:ln w="28575">
            <a:solidFill>
              <a:srgbClr val="32C903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867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400" dirty="0">
                <a:latin typeface="Futura Std Heavy" panose="020B0502020204020303" pitchFamily="34" charset="0"/>
              </a:rPr>
              <a:t>O que adiciono à minha revisão?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>
                <a:latin typeface="Futura Std Book" panose="020B0502020204020303" pitchFamily="34" charset="0"/>
              </a:rPr>
              <a:t>Comentários específicos e alterações. </a:t>
            </a:r>
          </a:p>
          <a:p>
            <a:r>
              <a:rPr lang="pt-PT" dirty="0">
                <a:latin typeface="Futura Std Book" panose="020B0502020204020303" pitchFamily="34" charset="0"/>
              </a:rPr>
              <a:t>Não adicionar perguntas</a:t>
            </a:r>
          </a:p>
          <a:p>
            <a:r>
              <a:rPr lang="pt-PT" dirty="0">
                <a:latin typeface="Futura Std Book" panose="020B0502020204020303" pitchFamily="34" charset="0"/>
              </a:rPr>
              <a:t>Adicionar um novo documento Word como anexo, se tem bastantes comentários e alterações a fazer</a:t>
            </a:r>
          </a:p>
          <a:p>
            <a:r>
              <a:rPr lang="pt-PT" dirty="0">
                <a:latin typeface="Futura Std Book" panose="020B0502020204020303" pitchFamily="34" charset="0"/>
              </a:rPr>
              <a:t>Adicionar uma nova imagem à sua revisão, se pretender</a:t>
            </a:r>
          </a:p>
        </p:txBody>
      </p:sp>
    </p:spTree>
    <p:extLst>
      <p:ext uri="{BB962C8B-B14F-4D97-AF65-F5344CB8AC3E}">
        <p14:creationId xmlns:p14="http://schemas.microsoft.com/office/powerpoint/2010/main" val="259835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400" dirty="0">
                <a:latin typeface="Futura Std Heavy" panose="020B0502020204020303" pitchFamily="34" charset="0"/>
              </a:rPr>
              <a:t>Estado de aprovação</a:t>
            </a:r>
          </a:p>
        </p:txBody>
      </p:sp>
      <p:sp>
        <p:nvSpPr>
          <p:cNvPr id="5" name="4 Rectángulo"/>
          <p:cNvSpPr/>
          <p:nvPr/>
        </p:nvSpPr>
        <p:spPr>
          <a:xfrm>
            <a:off x="630937" y="2510002"/>
            <a:ext cx="108821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pt-PT" sz="1500" b="1" dirty="0"/>
              <a:t>Aprovado como está </a:t>
            </a:r>
            <a:r>
              <a:rPr lang="pt-PT" sz="1500" dirty="0"/>
              <a:t>– Não é necessário introduzir alterações.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pt-PT" sz="1500" b="1" dirty="0"/>
              <a:t>Aprovado com alterações </a:t>
            </a:r>
            <a:r>
              <a:rPr lang="pt-PT" sz="1500" dirty="0"/>
              <a:t>– As alterações assinaladas têm de ser introduzidas, mas o revisor não pretende que a prova lhe seja devolvida. A prova é aprovada com as alterações assinaladas pendentes.</a:t>
            </a:r>
          </a:p>
        </p:txBody>
      </p:sp>
    </p:spTree>
    <p:extLst>
      <p:ext uri="{BB962C8B-B14F-4D97-AF65-F5344CB8AC3E}">
        <p14:creationId xmlns:p14="http://schemas.microsoft.com/office/powerpoint/2010/main" val="2027387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400" dirty="0">
                <a:latin typeface="Futura Std Heavy" panose="020B0502020204020303" pitchFamily="34" charset="0"/>
              </a:rPr>
              <a:t>Estado de aprovação - continuação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57199" y="2302336"/>
            <a:ext cx="10875819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PT" sz="1500" b="1" dirty="0"/>
              <a:t>Alterar e reenviar </a:t>
            </a:r>
            <a:r>
              <a:rPr lang="pt-PT" sz="1500" dirty="0"/>
              <a:t>– O revisor gostaria que o estruturador introduzisse as alterações solicitadas e que lho reenviasse para uma nova revisão.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PT" sz="1500" b="1" dirty="0"/>
              <a:t>Contacte-me </a:t>
            </a:r>
            <a:r>
              <a:rPr lang="pt-PT" sz="1500" dirty="0"/>
              <a:t>– O revisor pretende que o estruturador o contacte fora do sistema para falar mais amplamente sobre as alterações. As alterações poderão ser abrangentes e difíceis de descrever ou radicais e exigir uma reformulação completa.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PT" sz="1500" b="1" dirty="0"/>
              <a:t>Não relevante </a:t>
            </a:r>
            <a:r>
              <a:rPr lang="pt-PT" sz="1500" dirty="0"/>
              <a:t>– Os comentários do revisor não são necessários nessa página e/ou o revisor é irrelevante para o assunto abordado nessa página. Isto pode acontecer numa prova que possui um grande número de páginas e que contém comentários de revisores de muitos grupos diferentes.</a:t>
            </a:r>
          </a:p>
        </p:txBody>
      </p:sp>
    </p:spTree>
    <p:extLst>
      <p:ext uri="{BB962C8B-B14F-4D97-AF65-F5344CB8AC3E}">
        <p14:creationId xmlns:p14="http://schemas.microsoft.com/office/powerpoint/2010/main" val="3038941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8747"/>
            <a:ext cx="10972800" cy="1066800"/>
          </a:xfrm>
        </p:spPr>
        <p:txBody>
          <a:bodyPr/>
          <a:lstStyle/>
          <a:p>
            <a:r>
              <a:rPr lang="pt-PT" sz="4400" dirty="0">
                <a:latin typeface="Futura Std Heavy" panose="020B0502020204020303" pitchFamily="34" charset="0"/>
              </a:rPr>
              <a:t>Enviar a minha revisão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2948998"/>
            <a:ext cx="10515600" cy="30757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30497" y="1685581"/>
            <a:ext cx="7840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1C7EC1"/>
              </a:buClr>
            </a:pPr>
            <a:r>
              <a:rPr lang="pt-PT" sz="2000" dirty="0">
                <a:solidFill>
                  <a:srgbClr val="1C7EC1"/>
                </a:solidFill>
                <a:latin typeface="Futura Std Book" panose="020B0502020204020303" pitchFamily="34" charset="0"/>
              </a:rPr>
              <a:t>Depois de selecionar um estado de aprovação em cada página, o botão verde "Enviar revisão" é apresentado no canto superior direito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9509760" y="1898469"/>
            <a:ext cx="888274" cy="94923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014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400" dirty="0">
                <a:latin typeface="Futura Std Heavy" panose="020B0502020204020303" pitchFamily="34" charset="0"/>
              </a:rPr>
              <a:t>Revisões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856" y="1762849"/>
            <a:ext cx="5486401" cy="4575175"/>
          </a:xfrm>
        </p:spPr>
        <p:txBody>
          <a:bodyPr>
            <a:normAutofit fontScale="77500" lnSpcReduction="20000"/>
          </a:bodyPr>
          <a:lstStyle/>
          <a:p>
            <a:r>
              <a:rPr lang="pt-PT" dirty="0">
                <a:latin typeface="Futura Std Book" panose="020B0502020204020303" pitchFamily="34" charset="0"/>
              </a:rPr>
              <a:t>Se a sua revisão permanece em aberto, será apresentada uma forma de círculo verde e continuará a ter de a enviar.</a:t>
            </a:r>
          </a:p>
          <a:p>
            <a:endParaRPr lang="pt-PT" dirty="0">
              <a:latin typeface="Futura Std Book" panose="020B0502020204020303" pitchFamily="34" charset="0"/>
            </a:endParaRPr>
          </a:p>
          <a:p>
            <a:r>
              <a:rPr lang="pt-PT" dirty="0">
                <a:latin typeface="Futura Std Book" panose="020B0502020204020303" pitchFamily="34" charset="0"/>
              </a:rPr>
              <a:t>Se a sua revisão está concluída, mas a prova permanece aberta para outra pessoa, o círculo aparece a verde e vermelho.</a:t>
            </a:r>
          </a:p>
          <a:p>
            <a:endParaRPr lang="pt-PT" dirty="0">
              <a:latin typeface="Futura Std Book" panose="020B0502020204020303" pitchFamily="34" charset="0"/>
            </a:endParaRPr>
          </a:p>
          <a:p>
            <a:r>
              <a:rPr lang="pt-PT" dirty="0">
                <a:latin typeface="Futura Std Book" panose="020B0502020204020303" pitchFamily="34" charset="0"/>
              </a:rPr>
              <a:t>Se a prova tiver sido devolvida por todos com as alterações, o círculo aparece a vermelho.</a:t>
            </a:r>
          </a:p>
          <a:p>
            <a:endParaRPr lang="pt-PT" dirty="0">
              <a:latin typeface="Futura Std Book" panose="020B0502020204020303" pitchFamily="34" charset="0"/>
            </a:endParaRPr>
          </a:p>
          <a:p>
            <a:r>
              <a:rPr lang="pt-PT" dirty="0">
                <a:latin typeface="Futura Std Book" panose="020B0502020204020303" pitchFamily="34" charset="0"/>
              </a:rPr>
              <a:t>Se a prova tiver sido devolvida por todos como está, o círculo aparece a preto e branco.</a:t>
            </a:r>
          </a:p>
          <a:p>
            <a:endParaRPr lang="pt-PT" dirty="0">
              <a:latin typeface="Futura Std Book" panose="020B0502020204020303" pitchFamily="34" charset="0"/>
            </a:endParaRPr>
          </a:p>
          <a:p>
            <a:endParaRPr lang="pt-PT" dirty="0">
              <a:latin typeface="Futura Std Book" panose="020B05020202040203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48687" r="3007"/>
          <a:stretch/>
        </p:blipFill>
        <p:spPr>
          <a:xfrm>
            <a:off x="6096000" y="1580862"/>
            <a:ext cx="2411268" cy="11730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t="46395" r="2391"/>
          <a:stretch/>
        </p:blipFill>
        <p:spPr>
          <a:xfrm>
            <a:off x="6355485" y="2666289"/>
            <a:ext cx="2686916" cy="11845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0571" y="5172367"/>
            <a:ext cx="3609975" cy="1171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/>
          <a:srcRect t="16612" r="1989"/>
          <a:stretch/>
        </p:blipFill>
        <p:spPr>
          <a:xfrm>
            <a:off x="6420571" y="4050437"/>
            <a:ext cx="3185247" cy="112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35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029" y="260560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PT" sz="8000" dirty="0">
                <a:latin typeface="Futura Std Book" panose="020B0502020204020303" pitchFamily="34" charset="0"/>
              </a:rPr>
              <a:t>Perguntas?</a:t>
            </a:r>
          </a:p>
        </p:txBody>
      </p:sp>
    </p:spTree>
    <p:extLst>
      <p:ext uri="{BB962C8B-B14F-4D97-AF65-F5344CB8AC3E}">
        <p14:creationId xmlns:p14="http://schemas.microsoft.com/office/powerpoint/2010/main" val="3774824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8180" y="768275"/>
            <a:ext cx="104454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4000" b="1" dirty="0">
                <a:solidFill>
                  <a:srgbClr val="0487C9"/>
                </a:solidFill>
                <a:latin typeface="Futura Std Heavy" panose="020B0502020204020303" pitchFamily="34" charset="0"/>
              </a:rPr>
              <a:t>InMotion: </a:t>
            </a:r>
            <a:r>
              <a:rPr lang="pt-PT" sz="4000" dirty="0">
                <a:solidFill>
                  <a:srgbClr val="0487C9"/>
                </a:solidFill>
                <a:latin typeface="Futura Std Book" panose="020B0502020204020303" pitchFamily="34" charset="0"/>
              </a:rPr>
              <a:t>Como iniciar e rever um projeto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alphaModFix/>
          </a:blip>
          <a:srcRect l="2384" t="29894" r="1131" b="2242"/>
          <a:stretch/>
        </p:blipFill>
        <p:spPr>
          <a:xfrm>
            <a:off x="1339966" y="2177148"/>
            <a:ext cx="4076765" cy="3025138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B8D974E-4032-804E-A3A5-11AD593D4447}"/>
              </a:ext>
            </a:extLst>
          </p:cNvPr>
          <p:cNvSpPr/>
          <p:nvPr/>
        </p:nvSpPr>
        <p:spPr>
          <a:xfrm>
            <a:off x="5498227" y="3225798"/>
            <a:ext cx="5425441" cy="1901737"/>
          </a:xfrm>
          <a:prstGeom prst="roundRect">
            <a:avLst/>
          </a:prstGeom>
          <a:solidFill>
            <a:schemeClr val="bg1"/>
          </a:solidFill>
          <a:ln>
            <a:solidFill>
              <a:srgbClr val="1C7EC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394A37-9E38-7642-B831-9942DB6C64BE}"/>
              </a:ext>
            </a:extLst>
          </p:cNvPr>
          <p:cNvSpPr txBox="1"/>
          <p:nvPr/>
        </p:nvSpPr>
        <p:spPr>
          <a:xfrm>
            <a:off x="6135107" y="3429000"/>
            <a:ext cx="4788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>
                <a:solidFill>
                  <a:srgbClr val="1C7EC1"/>
                </a:solidFill>
                <a:latin typeface="Futura Std Medium" panose="020B0502020204020303" pitchFamily="34" charset="0"/>
              </a:rPr>
              <a:t>Explica como iniciar, gerir e rever os seus projetos de marketing através da ferramenta InMotion.</a:t>
            </a:r>
          </a:p>
        </p:txBody>
      </p:sp>
    </p:spTree>
    <p:extLst>
      <p:ext uri="{BB962C8B-B14F-4D97-AF65-F5344CB8AC3E}">
        <p14:creationId xmlns:p14="http://schemas.microsoft.com/office/powerpoint/2010/main" val="2123775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400" dirty="0">
                <a:latin typeface="Futura Std Heavy" panose="020B0502020204020303" pitchFamily="34" charset="0"/>
              </a:rPr>
              <a:t>Tipos de projetos em InMotion</a:t>
            </a:r>
          </a:p>
        </p:txBody>
      </p:sp>
      <p:sp>
        <p:nvSpPr>
          <p:cNvPr id="4" name="3 Rectángulo"/>
          <p:cNvSpPr/>
          <p:nvPr/>
        </p:nvSpPr>
        <p:spPr>
          <a:xfrm>
            <a:off x="969822" y="2108313"/>
            <a:ext cx="9408067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PT" sz="2200" b="1" dirty="0">
                <a:solidFill>
                  <a:srgbClr val="0487C9"/>
                </a:solidFill>
                <a:latin typeface="Futura PT Medium" pitchFamily="34" charset="0"/>
              </a:rPr>
              <a:t>Formulários (Pedido de projeto, Boletim de vendas, Pedido de tradução)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PT" dirty="0">
                <a:latin typeface="Futura PT Medium" pitchFamily="34" charset="0"/>
              </a:rPr>
              <a:t>Estão disponíveis três formulários diferentes.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pt-PT" dirty="0">
                <a:solidFill>
                  <a:srgbClr val="2B9B13"/>
                </a:solidFill>
                <a:latin typeface="Futura PT Medium" pitchFamily="34" charset="0"/>
              </a:rPr>
              <a:t>1.</a:t>
            </a:r>
            <a:r>
              <a:rPr lang="pt-PT" dirty="0">
                <a:latin typeface="Futura PT Medium" pitchFamily="34" charset="0"/>
              </a:rPr>
              <a:t> Pedido de projeto</a:t>
            </a:r>
          </a:p>
          <a:p>
            <a:pPr marL="342900" indent="-342900">
              <a:spcAft>
                <a:spcPts val="600"/>
              </a:spcAft>
            </a:pPr>
            <a:r>
              <a:rPr lang="pt-PT" dirty="0">
                <a:solidFill>
                  <a:srgbClr val="2B9B13"/>
                </a:solidFill>
                <a:latin typeface="Futura PT Medium" pitchFamily="34" charset="0"/>
              </a:rPr>
              <a:t>2. </a:t>
            </a:r>
            <a:r>
              <a:rPr lang="pt-PT" dirty="0">
                <a:latin typeface="Futura PT Medium" pitchFamily="34" charset="0"/>
              </a:rPr>
              <a:t>Pedido de tradução</a:t>
            </a:r>
          </a:p>
          <a:p>
            <a:pPr marL="342900" indent="-342900">
              <a:spcAft>
                <a:spcPts val="1200"/>
              </a:spcAft>
            </a:pPr>
            <a:r>
              <a:rPr lang="pt-PT" dirty="0">
                <a:solidFill>
                  <a:srgbClr val="2B9B13"/>
                </a:solidFill>
                <a:latin typeface="Futura PT Medium" pitchFamily="34" charset="0"/>
              </a:rPr>
              <a:t>3. </a:t>
            </a:r>
            <a:r>
              <a:rPr lang="pt-PT" dirty="0">
                <a:latin typeface="Futura PT Medium" pitchFamily="34" charset="0"/>
              </a:rPr>
              <a:t>Boletins de vendas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969815" y="4740717"/>
            <a:ext cx="5721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pt-PT" dirty="0">
                <a:latin typeface="Futura Std Medium" pitchFamily="34" charset="0"/>
              </a:rPr>
              <a:t>O formulário de Pedido de projeto é o mais comum. É o que irá utilizar para criar um eblast, um mailing direto, um gráfico para uma feira profissional e muitos outros.</a:t>
            </a:r>
          </a:p>
        </p:txBody>
      </p:sp>
      <p:pic>
        <p:nvPicPr>
          <p:cNvPr id="8" name="7 Imagen" descr="slide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3677" y="3421291"/>
            <a:ext cx="4155627" cy="225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33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400" dirty="0">
                <a:latin typeface="Futura Std Heavy" panose="020B0502020204020303" pitchFamily="34" charset="0"/>
              </a:rPr>
              <a:t>Iniciar um projeto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837" y="1917989"/>
            <a:ext cx="4657436" cy="4351338"/>
          </a:xfrm>
        </p:spPr>
        <p:txBody>
          <a:bodyPr>
            <a:normAutofit/>
          </a:bodyPr>
          <a:lstStyle/>
          <a:p>
            <a:r>
              <a:rPr lang="pt-PT" sz="2000" dirty="0">
                <a:latin typeface="Futura Std Book" panose="020B0502020204020303" pitchFamily="34" charset="0"/>
              </a:rPr>
              <a:t>Tipos diferentes de projetos em InMotion. Cada tipo de projeto tem os seus requisitos próprios. </a:t>
            </a:r>
          </a:p>
          <a:p>
            <a:r>
              <a:rPr lang="pt-PT" sz="2000" dirty="0">
                <a:latin typeface="Futura Std Book" panose="020B0502020204020303" pitchFamily="34" charset="0"/>
              </a:rPr>
              <a:t>Informações completas e precisas</a:t>
            </a:r>
          </a:p>
          <a:p>
            <a:r>
              <a:rPr lang="pt-PT" sz="2000" dirty="0">
                <a:latin typeface="Futura Std Book" panose="020B0502020204020303" pitchFamily="34" charset="0"/>
              </a:rPr>
              <a:t>Utilize a ferramenta InMotion para introduzir alterações ao projeto, ver quem está a trabalhar no seu projeto e para acompanhar a progressão do mesmo. </a:t>
            </a:r>
          </a:p>
          <a:p>
            <a:endParaRPr lang="pt-PT" sz="2000" dirty="0">
              <a:latin typeface="Futura Std Book" panose="020B0502020204020303" pitchFamily="3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/>
          <a:srcRect l="11045" t="-564" r="4439" b="-263"/>
          <a:stretch/>
        </p:blipFill>
        <p:spPr>
          <a:xfrm>
            <a:off x="5902037" y="1171337"/>
            <a:ext cx="4987638" cy="478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29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400" dirty="0">
                <a:latin typeface="Futura Std Heavy" panose="020B0502020204020303" pitchFamily="34" charset="0"/>
              </a:rPr>
              <a:t>Tipo de projeto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292" t="4889" r="3255"/>
          <a:stretch/>
        </p:blipFill>
        <p:spPr>
          <a:xfrm>
            <a:off x="609600" y="1897873"/>
            <a:ext cx="10861964" cy="30622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86148" y="5614125"/>
            <a:ext cx="7094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>
                <a:solidFill>
                  <a:srgbClr val="1C7EC1"/>
                </a:solidFill>
                <a:latin typeface="Futura Std Book" panose="020B0502020204020303" pitchFamily="34" charset="0"/>
              </a:rPr>
              <a:t>Pode escolher vários tipos de projetos num pedido de projeto. </a:t>
            </a:r>
          </a:p>
        </p:txBody>
      </p:sp>
    </p:spTree>
    <p:extLst>
      <p:ext uri="{BB962C8B-B14F-4D97-AF65-F5344CB8AC3E}">
        <p14:creationId xmlns:p14="http://schemas.microsoft.com/office/powerpoint/2010/main" val="240576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Guardar o seu projeto e começar mais tarde</a:t>
            </a:r>
            <a:endParaRPr lang="pt-PT" dirty="0">
              <a:latin typeface="Futura Std Heavy" panose="020B05020202040203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613" y="1787488"/>
            <a:ext cx="5018164" cy="4275932"/>
          </a:xfrm>
        </p:spPr>
        <p:txBody>
          <a:bodyPr/>
          <a:lstStyle/>
          <a:p>
            <a:r>
              <a:rPr lang="pt-PT" sz="2000" dirty="0">
                <a:latin typeface="Futura Std Book" panose="020B0502020204020303" pitchFamily="34" charset="0"/>
              </a:rPr>
              <a:t>Guardar o seu trabalho e recomeçar mais tarde</a:t>
            </a:r>
          </a:p>
          <a:p>
            <a:r>
              <a:rPr lang="pt-PT" sz="2000" dirty="0">
                <a:latin typeface="Futura Std Book" panose="020B0502020204020303" pitchFamily="34" charset="0"/>
              </a:rPr>
              <a:t>O que significa?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444836" y="1637206"/>
            <a:ext cx="6470073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300" b="1" dirty="0">
                <a:latin typeface="Futura Std Medium" pitchFamily="34" charset="0"/>
              </a:rPr>
              <a:t>Ou guardar o seu trabalho e sair.</a:t>
            </a:r>
          </a:p>
          <a:p>
            <a:r>
              <a:rPr lang="pt-PT" sz="1300" dirty="0">
                <a:latin typeface="Futura Std Medium" pitchFamily="34" charset="0"/>
              </a:rPr>
              <a:t>Isto permite-lhe continuar a preencher o seu pedido e enviá-lo mais tarde. Ou enviar o seu trabalho. Se guardar e sair e o trabalho no seu dashboard estiver amarelo, ainda não nos é possível vê-lo. Apenas o criador do projeto o pode ver. A mensagem abaixo é apresentada numa janela de pop-up para que saiba que o seu pedido não está concluído.</a:t>
            </a:r>
          </a:p>
        </p:txBody>
      </p:sp>
      <p:pic>
        <p:nvPicPr>
          <p:cNvPr id="6" name="5 Imagen" descr="slide6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13470" y="2928304"/>
            <a:ext cx="5921671" cy="2152381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5417123" y="5184064"/>
            <a:ext cx="475210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300" dirty="0">
                <a:latin typeface="Futura Std Medium" pitchFamily="34" charset="0"/>
              </a:rPr>
              <a:t>Quando o seu pedido tiver sido devidamente preenchido, pode ver no ecrã que este foi enviado e recebe uma notificação de confirmação do envio por e-mail.</a:t>
            </a:r>
          </a:p>
        </p:txBody>
      </p:sp>
      <p:pic>
        <p:nvPicPr>
          <p:cNvPr id="8" name="7 Imagen" descr="slide6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63131" y="5180335"/>
            <a:ext cx="1486827" cy="5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496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24564" y="560898"/>
            <a:ext cx="10371282" cy="8629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740"/>
              </a:lnSpc>
            </a:pPr>
            <a:r>
              <a:rPr lang="pt-PT" sz="4400" b="1" dirty="0">
                <a:solidFill>
                  <a:srgbClr val="0487C9"/>
                </a:solidFill>
                <a:latin typeface="Futura PT Bold" panose="020B0902020204020203" pitchFamily="34" charset="0"/>
              </a:rPr>
              <a:t>Os meus estados de trabalhos iniciados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19298" y="1662025"/>
            <a:ext cx="72297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>
                <a:latin typeface="Futura Std Book" panose="020B0502020204020303" pitchFamily="34" charset="0"/>
              </a:rPr>
              <a:t>Iniciou um pedido mas não o enviou.  Tem de o concluir e de o enviar antes de os Serviços de Marketing Integrados (IMS) o poderem ver.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19298" y="2719303"/>
            <a:ext cx="6934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>
                <a:latin typeface="Futura Std Book" panose="020B0502020204020303" pitchFamily="34" charset="0"/>
              </a:rPr>
              <a:t>Existe um pedido criado por si que se encontra em processamento pela Gestão de projetos.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19299" y="3598654"/>
            <a:ext cx="5360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>
                <a:latin typeface="Futura Std Book" panose="020B0502020204020303" pitchFamily="34" charset="0"/>
              </a:rPr>
              <a:t>O seu pedido foi enviado e aceite. Foi atribuído a uma equipa.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9299" y="4491912"/>
            <a:ext cx="69344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>
                <a:latin typeface="Futura Std Book" panose="020B0502020204020303" pitchFamily="34" charset="0"/>
              </a:rPr>
              <a:t>O criador do projeto ou alguém da equipa está a introduzir alterações ao pedido original. Terá de ser novamente enviado para que a equipa o possa ver.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19299" y="5571214"/>
            <a:ext cx="6208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>
                <a:latin typeface="Futura Std Book" panose="020B0502020204020303" pitchFamily="34" charset="0"/>
              </a:rPr>
              <a:t>O seu pedido foi rejeitado. Foi-lhe enviado um e-mail que explica o motivo da rejeição.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277DF37-9FAC-B140-B098-6DBECAF4A372}"/>
              </a:ext>
            </a:extLst>
          </p:cNvPr>
          <p:cNvSpPr/>
          <p:nvPr/>
        </p:nvSpPr>
        <p:spPr>
          <a:xfrm>
            <a:off x="934479" y="1743496"/>
            <a:ext cx="544946" cy="544946"/>
          </a:xfrm>
          <a:prstGeom prst="ellipse">
            <a:avLst/>
          </a:prstGeom>
          <a:solidFill>
            <a:srgbClr val="FCF2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79C6018-16DF-E945-B3BE-9F9ECDB18CD5}"/>
              </a:ext>
            </a:extLst>
          </p:cNvPr>
          <p:cNvSpPr/>
          <p:nvPr/>
        </p:nvSpPr>
        <p:spPr>
          <a:xfrm>
            <a:off x="934479" y="2704361"/>
            <a:ext cx="544946" cy="544946"/>
          </a:xfrm>
          <a:prstGeom prst="ellipse">
            <a:avLst/>
          </a:prstGeom>
          <a:solidFill>
            <a:srgbClr val="2FC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4A00C09-3770-424F-9E58-56FD05CA9C6F}"/>
              </a:ext>
            </a:extLst>
          </p:cNvPr>
          <p:cNvSpPr/>
          <p:nvPr/>
        </p:nvSpPr>
        <p:spPr>
          <a:xfrm>
            <a:off x="934479" y="3680124"/>
            <a:ext cx="544946" cy="544946"/>
          </a:xfrm>
          <a:prstGeom prst="ellipse">
            <a:avLst/>
          </a:prstGeom>
          <a:solidFill>
            <a:srgbClr val="8558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A52EAA3-371B-0B4B-B6CD-8A1F141D3EBD}"/>
              </a:ext>
            </a:extLst>
          </p:cNvPr>
          <p:cNvSpPr/>
          <p:nvPr/>
        </p:nvSpPr>
        <p:spPr>
          <a:xfrm>
            <a:off x="934479" y="4727270"/>
            <a:ext cx="544946" cy="544946"/>
          </a:xfrm>
          <a:prstGeom prst="ellipse">
            <a:avLst/>
          </a:prstGeom>
          <a:solidFill>
            <a:srgbClr val="1C7E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7972836-D1B7-484D-992F-C403C498144E}"/>
              </a:ext>
            </a:extLst>
          </p:cNvPr>
          <p:cNvSpPr/>
          <p:nvPr/>
        </p:nvSpPr>
        <p:spPr>
          <a:xfrm>
            <a:off x="934479" y="5652684"/>
            <a:ext cx="544946" cy="544946"/>
          </a:xfrm>
          <a:prstGeom prst="ellipse">
            <a:avLst/>
          </a:prstGeom>
          <a:solidFill>
            <a:srgbClr val="C6C5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4F6B27-D24F-CE41-8136-661BD7662546}"/>
              </a:ext>
            </a:extLst>
          </p:cNvPr>
          <p:cNvSpPr txBox="1"/>
          <p:nvPr/>
        </p:nvSpPr>
        <p:spPr>
          <a:xfrm>
            <a:off x="1527413" y="1815914"/>
            <a:ext cx="1659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latin typeface="Futura Std Book" panose="020B0502020204020303" pitchFamily="34" charset="0"/>
              </a:rPr>
              <a:t>Iniciado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5F9039-7777-EE45-B91A-C3D8A4557FB6}"/>
              </a:ext>
            </a:extLst>
          </p:cNvPr>
          <p:cNvSpPr txBox="1"/>
          <p:nvPr/>
        </p:nvSpPr>
        <p:spPr>
          <a:xfrm>
            <a:off x="1527413" y="2776779"/>
            <a:ext cx="1081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latin typeface="Futura Std Book" panose="020B0502020204020303" pitchFamily="34" charset="0"/>
              </a:rPr>
              <a:t>Novo</a:t>
            </a:r>
            <a:endParaRPr lang="pt-PT" sz="2000" b="1" dirty="0">
              <a:latin typeface="Futura Std Book" panose="020B05020202040203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83AF65-939B-E34E-85C3-535DB50B8E50}"/>
              </a:ext>
            </a:extLst>
          </p:cNvPr>
          <p:cNvSpPr txBox="1"/>
          <p:nvPr/>
        </p:nvSpPr>
        <p:spPr>
          <a:xfrm>
            <a:off x="1527413" y="3767931"/>
            <a:ext cx="2670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latin typeface="Futura Std Book" panose="020B0502020204020303" pitchFamily="34" charset="0"/>
              </a:rPr>
              <a:t>Libertado para Projeto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F45026-D875-724C-82E9-CE1139C1F456}"/>
              </a:ext>
            </a:extLst>
          </p:cNvPr>
          <p:cNvSpPr txBox="1"/>
          <p:nvPr/>
        </p:nvSpPr>
        <p:spPr>
          <a:xfrm>
            <a:off x="1527413" y="4815077"/>
            <a:ext cx="2670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latin typeface="Futura Std Book" panose="020B0502020204020303" pitchFamily="34" charset="0"/>
              </a:rPr>
              <a:t>Em revisão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F313CC-6971-E046-B47E-12A77E2520C3}"/>
              </a:ext>
            </a:extLst>
          </p:cNvPr>
          <p:cNvSpPr txBox="1"/>
          <p:nvPr/>
        </p:nvSpPr>
        <p:spPr>
          <a:xfrm>
            <a:off x="1527413" y="5740491"/>
            <a:ext cx="2670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latin typeface="Futura Std Book" panose="020B0502020204020303" pitchFamily="34" charset="0"/>
              </a:rPr>
              <a:t>Rejeitado</a:t>
            </a:r>
          </a:p>
        </p:txBody>
      </p:sp>
    </p:spTree>
    <p:extLst>
      <p:ext uri="{BB962C8B-B14F-4D97-AF65-F5344CB8AC3E}">
        <p14:creationId xmlns:p14="http://schemas.microsoft.com/office/powerpoint/2010/main" val="3959249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400" dirty="0">
                <a:latin typeface="Futura Std Heavy" panose="020B0502020204020303" pitchFamily="34" charset="0"/>
              </a:rPr>
              <a:t>Adicionar anexos ao meu pedido</a:t>
            </a:r>
          </a:p>
        </p:txBody>
      </p:sp>
      <p:sp>
        <p:nvSpPr>
          <p:cNvPr id="5" name="4 Rectángulo"/>
          <p:cNvSpPr/>
          <p:nvPr/>
        </p:nvSpPr>
        <p:spPr>
          <a:xfrm>
            <a:off x="845126" y="1983623"/>
            <a:ext cx="105848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>
                <a:solidFill>
                  <a:srgbClr val="1C7EC1"/>
                </a:solidFill>
                <a:latin typeface="Futura Std Book" pitchFamily="34" charset="0"/>
              </a:rPr>
              <a:t>Quando preencher um novo pedido, se pretender adicionar ficheiros que apoiem o projeto, clique em XXXXXXXX, na parte inferior direita</a:t>
            </a:r>
          </a:p>
        </p:txBody>
      </p:sp>
      <p:pic>
        <p:nvPicPr>
          <p:cNvPr id="6" name="5 Imagen" descr="slide8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7934" y="3203734"/>
            <a:ext cx="10242168" cy="2972058"/>
          </a:xfrm>
          <a:prstGeom prst="rect">
            <a:avLst/>
          </a:prstGeom>
        </p:spPr>
      </p:pic>
      <p:pic>
        <p:nvPicPr>
          <p:cNvPr id="7" name="6 Imagen" descr="slide8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37353" y="2964512"/>
            <a:ext cx="1421175" cy="39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28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789" y="1174554"/>
            <a:ext cx="11718421" cy="235107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86929" y="361321"/>
            <a:ext cx="10515600" cy="813233"/>
          </a:xfrm>
        </p:spPr>
        <p:txBody>
          <a:bodyPr/>
          <a:lstStyle/>
          <a:p>
            <a:r>
              <a:rPr lang="pt-PT" sz="4400" dirty="0">
                <a:latin typeface="Futura Std Heavy" panose="020B0502020204020303" pitchFamily="34" charset="0"/>
              </a:rPr>
              <a:t>Verificar o meu projeto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1734" y="3929120"/>
            <a:ext cx="112934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1C7EC1"/>
              </a:buClr>
              <a:buFont typeface="Arial" panose="020B0604020202020204" pitchFamily="34" charset="0"/>
              <a:buChar char="•"/>
            </a:pPr>
            <a:r>
              <a:rPr lang="pt-PT" b="1" dirty="0">
                <a:latin typeface="Futura Std Book" panose="020B0502020204020303" pitchFamily="34" charset="0"/>
              </a:rPr>
              <a:t>Estado</a:t>
            </a:r>
            <a:r>
              <a:rPr lang="pt-PT" dirty="0">
                <a:latin typeface="Futura Std Book" panose="020B0502020204020303" pitchFamily="34" charset="0"/>
              </a:rPr>
              <a:t> – se o seu projeto foi aceite ou não.</a:t>
            </a:r>
          </a:p>
          <a:p>
            <a:pPr marL="285750" indent="-285750">
              <a:buClr>
                <a:srgbClr val="1C7EC1"/>
              </a:buClr>
              <a:buFont typeface="Arial" panose="020B0604020202020204" pitchFamily="34" charset="0"/>
              <a:buChar char="•"/>
            </a:pPr>
            <a:r>
              <a:rPr lang="pt-PT" b="1" dirty="0">
                <a:latin typeface="Futura Std Book" panose="020B0502020204020303" pitchFamily="34" charset="0"/>
              </a:rPr>
              <a:t>Responsável pelo projeto </a:t>
            </a:r>
            <a:r>
              <a:rPr lang="pt-PT" dirty="0">
                <a:latin typeface="Futura Std Book" panose="020B0502020204020303" pitchFamily="34" charset="0"/>
              </a:rPr>
              <a:t>– pessoa com a maior quantidade de trabalho no seu projeto neste momento – isto pode ser alterado</a:t>
            </a:r>
          </a:p>
          <a:p>
            <a:pPr marL="285750" indent="-285750">
              <a:buClr>
                <a:srgbClr val="1C7EC1"/>
              </a:buClr>
              <a:buFont typeface="Arial" panose="020B0604020202020204" pitchFamily="34" charset="0"/>
              <a:buChar char="•"/>
            </a:pPr>
            <a:r>
              <a:rPr lang="pt-PT" b="1" dirty="0">
                <a:latin typeface="Futura Std Book" panose="020B0502020204020303" pitchFamily="34" charset="0"/>
              </a:rPr>
              <a:t>Data pretendida para conclusão </a:t>
            </a:r>
            <a:r>
              <a:rPr lang="pt-PT" dirty="0">
                <a:latin typeface="Futura Std Book" panose="020B0502020204020303" pitchFamily="34" charset="0"/>
              </a:rPr>
              <a:t>– a data que solicitou</a:t>
            </a:r>
          </a:p>
          <a:p>
            <a:pPr marL="285750" indent="-285750">
              <a:buClr>
                <a:srgbClr val="1C7EC1"/>
              </a:buClr>
              <a:buFont typeface="Arial" panose="020B0604020202020204" pitchFamily="34" charset="0"/>
              <a:buChar char="•"/>
            </a:pPr>
            <a:r>
              <a:rPr lang="pt-PT" b="1" dirty="0">
                <a:latin typeface="Futura Std Book" panose="020B0502020204020303" pitchFamily="34" charset="0"/>
              </a:rPr>
              <a:t>Prazo do projeto </a:t>
            </a:r>
            <a:r>
              <a:rPr lang="pt-PT" dirty="0">
                <a:latin typeface="Futura Std Book" panose="020B0502020204020303" pitchFamily="34" charset="0"/>
              </a:rPr>
              <a:t>– o ponto de exclamação significa que a data de conclusão foi alterada</a:t>
            </a:r>
          </a:p>
          <a:p>
            <a:pPr marL="285750" indent="-285750">
              <a:buClr>
                <a:srgbClr val="1C7EC1"/>
              </a:buClr>
              <a:buFont typeface="Arial" panose="020B0604020202020204" pitchFamily="34" charset="0"/>
              <a:buChar char="•"/>
            </a:pPr>
            <a:r>
              <a:rPr lang="pt-PT" b="1" dirty="0">
                <a:latin typeface="Futura Std Book" panose="020B0502020204020303" pitchFamily="34" charset="0"/>
              </a:rPr>
              <a:t>Nome do projeto </a:t>
            </a:r>
            <a:r>
              <a:rPr lang="pt-PT" dirty="0">
                <a:latin typeface="Futura Std Book" panose="020B0502020204020303" pitchFamily="34" charset="0"/>
              </a:rPr>
              <a:t>– o nome para o qual o nome do seu projeto foi alterado – utilize-o em toda a comunicação por e-mail</a:t>
            </a:r>
          </a:p>
          <a:p>
            <a:pPr marL="285750" indent="-285750">
              <a:buClr>
                <a:srgbClr val="1C7EC1"/>
              </a:buClr>
              <a:buFont typeface="Arial" panose="020B0604020202020204" pitchFamily="34" charset="0"/>
              <a:buChar char="•"/>
            </a:pPr>
            <a:r>
              <a:rPr lang="pt-PT" b="1" dirty="0">
                <a:latin typeface="Futura Std Book" panose="020B0502020204020303" pitchFamily="34" charset="0"/>
              </a:rPr>
              <a:t>Estado do projeto </a:t>
            </a:r>
            <a:r>
              <a:rPr lang="pt-PT" dirty="0">
                <a:latin typeface="Futura Std Book" panose="020B0502020204020303" pitchFamily="34" charset="0"/>
              </a:rPr>
              <a:t>– em alteração constante, mostra informações importantes acerca do seu projeto</a:t>
            </a:r>
          </a:p>
        </p:txBody>
      </p:sp>
    </p:spTree>
    <p:extLst>
      <p:ext uri="{BB962C8B-B14F-4D97-AF65-F5344CB8AC3E}">
        <p14:creationId xmlns:p14="http://schemas.microsoft.com/office/powerpoint/2010/main" val="76482550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BCDA8D8B-9D68-4A12-902C-D4041F1EBA24}" vid="{658D23D4-4ED3-407A-8B8C-7ED966391A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6096</TotalTime>
  <Words>953</Words>
  <Application>Microsoft Office PowerPoint</Application>
  <PresentationFormat>Widescreen</PresentationFormat>
  <Paragraphs>82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Century Gothic</vt:lpstr>
      <vt:lpstr>Century Gothic Bold</vt:lpstr>
      <vt:lpstr>Futura PT Bold</vt:lpstr>
      <vt:lpstr>Futura PT Medium</vt:lpstr>
      <vt:lpstr>Futura Std Book</vt:lpstr>
      <vt:lpstr>Futura Std Heavy</vt:lpstr>
      <vt:lpstr>Futura Std Medium</vt:lpstr>
      <vt:lpstr>Tw Cen MT</vt:lpstr>
      <vt:lpstr>Theme1</vt:lpstr>
      <vt:lpstr>PowerPoint Presentation</vt:lpstr>
      <vt:lpstr>PowerPoint Presentation</vt:lpstr>
      <vt:lpstr>Tipos de projetos em InMotion</vt:lpstr>
      <vt:lpstr>Iniciar um projeto</vt:lpstr>
      <vt:lpstr>Tipo de projeto</vt:lpstr>
      <vt:lpstr>Guardar o seu projeto e começar mais tarde</vt:lpstr>
      <vt:lpstr>PowerPoint Presentation</vt:lpstr>
      <vt:lpstr>Adicionar anexos ao meu pedido</vt:lpstr>
      <vt:lpstr>Verificar o meu projeto</vt:lpstr>
      <vt:lpstr>PowerPoint Presentation</vt:lpstr>
      <vt:lpstr>Aceder à sua revisão</vt:lpstr>
      <vt:lpstr>Enviar comentários</vt:lpstr>
      <vt:lpstr>O que adiciono à minha revisão?</vt:lpstr>
      <vt:lpstr>Estado de aprovação</vt:lpstr>
      <vt:lpstr>Estado de aprovação - continuação</vt:lpstr>
      <vt:lpstr>Enviar a minha revisão</vt:lpstr>
      <vt:lpstr>Revisões</vt:lpstr>
      <vt:lpstr>Perguntas?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Pearlstein</dc:creator>
  <cp:lastModifiedBy>Chris Pearlstein</cp:lastModifiedBy>
  <cp:revision>54</cp:revision>
  <dcterms:created xsi:type="dcterms:W3CDTF">2020-03-16T12:57:21Z</dcterms:created>
  <dcterms:modified xsi:type="dcterms:W3CDTF">2020-10-22T19:35:14Z</dcterms:modified>
</cp:coreProperties>
</file>