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76" r:id="rId2"/>
    <p:sldId id="257" r:id="rId3"/>
    <p:sldId id="261" r:id="rId4"/>
    <p:sldId id="259" r:id="rId5"/>
    <p:sldId id="266" r:id="rId6"/>
    <p:sldId id="263" r:id="rId7"/>
    <p:sldId id="256" r:id="rId8"/>
    <p:sldId id="264" r:id="rId9"/>
    <p:sldId id="265" r:id="rId10"/>
    <p:sldId id="272" r:id="rId11"/>
    <p:sldId id="268" r:id="rId12"/>
    <p:sldId id="270" r:id="rId13"/>
    <p:sldId id="275" r:id="rId14"/>
    <p:sldId id="267" r:id="rId15"/>
    <p:sldId id="277" r:id="rId16"/>
    <p:sldId id="271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EC1"/>
    <a:srgbClr val="32C903"/>
    <a:srgbClr val="2B9B13"/>
    <a:srgbClr val="43FF14"/>
    <a:srgbClr val="97BBDD"/>
    <a:srgbClr val="B1FFB3"/>
    <a:srgbClr val="A9F8A9"/>
    <a:srgbClr val="C6C5C5"/>
    <a:srgbClr val="8558B1"/>
    <a:srgbClr val="2FC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49848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7705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169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1"/>
            <a:ext cx="2743200" cy="5745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1"/>
            <a:ext cx="8026400" cy="57451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756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4478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005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066800"/>
          </a:xfrm>
        </p:spPr>
        <p:txBody>
          <a:bodyPr/>
          <a:lstStyle>
            <a:lvl1pPr>
              <a:lnSpc>
                <a:spcPts val="3740"/>
              </a:lnSpc>
              <a:defRPr sz="320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0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01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066800"/>
          </a:xfrm>
        </p:spPr>
        <p:txBody>
          <a:bodyPr/>
          <a:lstStyle>
            <a:lvl1pPr>
              <a:lnSpc>
                <a:spcPts val="3740"/>
              </a:lnSpc>
              <a:defRPr sz="320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0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078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8420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6058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2482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2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491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587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1097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</a:t>
            </a:r>
            <a:br>
              <a:rPr lang="en-US" altLang="en-US"/>
            </a:br>
            <a:r>
              <a:rPr lang="en-US" altLang="en-US"/>
              <a:t>Master title style</a:t>
            </a:r>
          </a:p>
        </p:txBody>
      </p:sp>
      <p:sp>
        <p:nvSpPr>
          <p:cNvPr id="1028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TextBox 36"/>
          <p:cNvSpPr txBox="1">
            <a:spLocks noChangeArrowheads="1"/>
          </p:cNvSpPr>
          <p:nvPr/>
        </p:nvSpPr>
        <p:spPr bwMode="auto">
          <a:xfrm>
            <a:off x="10871200" y="6581776"/>
            <a:ext cx="914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defRPr/>
            </a:pPr>
            <a:fld id="{8376EA44-CA06-4F58-A80D-E4319EAD8C96}" type="slidenum">
              <a:rPr lang="en-US" altLang="en-US" sz="1200">
                <a:solidFill>
                  <a:schemeClr val="bg1"/>
                </a:solidFill>
                <a:latin typeface="Tw Cen MT" pitchFamily="34" charset="0"/>
              </a:rPr>
              <a:pPr algn="r">
                <a:defRPr/>
              </a:pPr>
              <a:t>‹#›</a:t>
            </a:fld>
            <a:endParaRPr lang="es-ES" altLang="en-US" sz="120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1030" name="TextBox 40"/>
          <p:cNvSpPr txBox="1">
            <a:spLocks noChangeArrowheads="1"/>
          </p:cNvSpPr>
          <p:nvPr/>
        </p:nvSpPr>
        <p:spPr bwMode="auto">
          <a:xfrm>
            <a:off x="304801" y="6573838"/>
            <a:ext cx="1885951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s-ES" altLang="en-US" sz="1100">
                <a:solidFill>
                  <a:srgbClr val="FFFFFF"/>
                </a:solidFill>
                <a:latin typeface="Tw Cen MT" panose="020B0602020104020603" pitchFamily="34" charset="0"/>
              </a:rPr>
              <a:t> ZOLL Medical</a:t>
            </a:r>
          </a:p>
        </p:txBody>
      </p:sp>
    </p:spTree>
    <p:extLst>
      <p:ext uri="{BB962C8B-B14F-4D97-AF65-F5344CB8AC3E}">
        <p14:creationId xmlns:p14="http://schemas.microsoft.com/office/powerpoint/2010/main" val="185632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487C9"/>
          </a:solidFill>
          <a:latin typeface="Century Gothic Bold" charset="0"/>
          <a:ea typeface="MS PGothic" panose="020B0600070205080204" pitchFamily="34" charset="-128"/>
          <a:cs typeface="Geneva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487C9"/>
          </a:solidFill>
          <a:latin typeface="Century Gothic Bold" panose="020B0702020202020204" pitchFamily="34" charset="0"/>
          <a:ea typeface="MS PGothic" panose="020B0600070205080204" pitchFamily="34" charset="-128"/>
          <a:cs typeface="Geneva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487C9"/>
          </a:solidFill>
          <a:latin typeface="Century Gothic Bold" panose="020B0702020202020204" pitchFamily="34" charset="0"/>
          <a:ea typeface="MS PGothic" panose="020B0600070205080204" pitchFamily="34" charset="-128"/>
          <a:cs typeface="Geneva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487C9"/>
          </a:solidFill>
          <a:latin typeface="Century Gothic Bold" panose="020B0702020202020204" pitchFamily="34" charset="0"/>
          <a:ea typeface="MS PGothic" panose="020B0600070205080204" pitchFamily="34" charset="-128"/>
          <a:cs typeface="Geneva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487C9"/>
          </a:solidFill>
          <a:latin typeface="Century Gothic Bold" panose="020B0702020202020204" pitchFamily="34" charset="0"/>
          <a:ea typeface="MS PGothic" panose="020B0600070205080204" pitchFamily="34" charset="-128"/>
          <a:cs typeface="Geneva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487C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487C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487C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487C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487C9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Century Gothic" charset="0"/>
          <a:ea typeface="MS PGothic" panose="020B0600070205080204" pitchFamily="34" charset="-128"/>
          <a:cs typeface="Geneva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487C9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2pPr>
      <a:lvl3pPr marL="1143000" indent="-285750" algn="l" rtl="0" eaLnBrk="1" fontAlgn="base" hangingPunct="1">
        <a:spcBef>
          <a:spcPct val="20000"/>
        </a:spcBef>
        <a:spcAft>
          <a:spcPct val="0"/>
        </a:spcAft>
        <a:buClr>
          <a:srgbClr val="0487C9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487C9"/>
        </a:buClr>
        <a:buFont typeface="Arial" panose="020B0604020202020204" pitchFamily="34" charset="0"/>
        <a:buChar char="•"/>
        <a:defRPr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487C9"/>
        </a:buClr>
        <a:buFont typeface="Arial" panose="020B0604020202020204" pitchFamily="34" charset="0"/>
        <a:buChar char="•"/>
        <a:defRPr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487C9"/>
        </a:buClr>
        <a:buChar char="»"/>
        <a:defRPr sz="20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487C9"/>
        </a:buClr>
        <a:buChar char="»"/>
        <a:defRPr sz="20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487C9"/>
        </a:buClr>
        <a:buChar char="»"/>
        <a:defRPr sz="20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487C9"/>
        </a:buClr>
        <a:buChar char="»"/>
        <a:defRPr sz="20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66071C-6824-A74A-9B70-14C744782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49" y="2331539"/>
            <a:ext cx="5017294" cy="2945856"/>
          </a:xfrm>
          <a:prstGeom prst="rect">
            <a:avLst/>
          </a:prstGeom>
        </p:spPr>
      </p:pic>
      <p:sp>
        <p:nvSpPr>
          <p:cNvPr id="6" name="Title 6"/>
          <p:cNvSpPr txBox="1">
            <a:spLocks/>
          </p:cNvSpPr>
          <p:nvPr/>
        </p:nvSpPr>
        <p:spPr bwMode="auto">
          <a:xfrm>
            <a:off x="4754879" y="1947683"/>
            <a:ext cx="6409509" cy="212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487C9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Geneva"/>
              </a:defRPr>
            </a:lvl1pPr>
            <a:lvl2pPr marL="742950" indent="-285750">
              <a:spcBef>
                <a:spcPct val="20000"/>
              </a:spcBef>
              <a:buClr>
                <a:srgbClr val="0487C9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87C9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87C9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87C9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87C9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87C9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87C9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87C9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n-US" sz="4000" b="1" dirty="0">
                <a:solidFill>
                  <a:srgbClr val="0487C9"/>
                </a:solidFill>
                <a:latin typeface="Futura Std Heavy" panose="020B0502020204020303" pitchFamily="34" charset="0"/>
              </a:rPr>
              <a:t>InMotion: </a:t>
            </a:r>
            <a:r>
              <a:rPr lang="es-ES" altLang="en-US" sz="4000" dirty="0">
                <a:solidFill>
                  <a:srgbClr val="0487C9"/>
                </a:solidFill>
                <a:latin typeface="Futura Std Book" panose="020B0502020204020303" pitchFamily="34" charset="0"/>
              </a:rPr>
              <a:t>envío y revisión de un proyecto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51F6FC-8231-5E43-B8CC-7D04ED75C8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045" y="5604387"/>
            <a:ext cx="1854200" cy="53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62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111" y="2456869"/>
            <a:ext cx="10972800" cy="3429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rgbClr val="0487C9"/>
                </a:solidFill>
                <a:latin typeface="Futura Std Heavy" panose="020B0502020204020303" pitchFamily="34" charset="0"/>
              </a:rPr>
              <a:t>Revisión de correcciones</a:t>
            </a:r>
          </a:p>
        </p:txBody>
      </p:sp>
    </p:spTree>
    <p:extLst>
      <p:ext uri="{BB962C8B-B14F-4D97-AF65-F5344CB8AC3E}">
        <p14:creationId xmlns:p14="http://schemas.microsoft.com/office/powerpoint/2010/main" val="1141549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dirty="0">
                <a:latin typeface="Futura Std Heavy" panose="020B0502020204020303" pitchFamily="34" charset="0"/>
              </a:rPr>
              <a:t>Acceder a su revisión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182" y="1543194"/>
            <a:ext cx="4491182" cy="4351338"/>
          </a:xfrm>
        </p:spPr>
        <p:txBody>
          <a:bodyPr>
            <a:normAutofit/>
          </a:bodyPr>
          <a:lstStyle/>
          <a:p>
            <a:r>
              <a:rPr lang="es-ES" dirty="0">
                <a:latin typeface="Futura Std Book" panose="020B0502020204020303" pitchFamily="34" charset="0"/>
              </a:rPr>
              <a:t>Busque el correo electrónico “Copia de notificación al revisor - Corrección disponible para revisión”; contiene un enlace a su revisión </a:t>
            </a:r>
          </a:p>
          <a:p>
            <a:pPr marL="0" indent="0">
              <a:buNone/>
            </a:pPr>
            <a:endParaRPr lang="es-ES" dirty="0">
              <a:latin typeface="Futura Std Book" panose="020B0502020204020303" pitchFamily="34" charset="0"/>
            </a:endParaRPr>
          </a:p>
          <a:p>
            <a:r>
              <a:rPr lang="es-ES" dirty="0">
                <a:latin typeface="Futura Std Book" panose="020B0502020204020303" pitchFamily="34" charset="0"/>
              </a:rPr>
              <a:t>O inicie sesión en </a:t>
            </a:r>
            <a:r>
              <a:rPr lang="es-ES" b="1" dirty="0">
                <a:latin typeface="Futura Std Book" panose="020B0502020204020303" pitchFamily="34" charset="0"/>
              </a:rPr>
              <a:t>inMotionnow.com</a:t>
            </a:r>
            <a:r>
              <a:rPr lang="es-ES" dirty="0"/>
              <a:t> </a:t>
            </a:r>
            <a:r>
              <a:rPr lang="es-ES" dirty="0">
                <a:latin typeface="Futura Std Book" panose="020B0502020204020303" pitchFamily="34" charset="0"/>
              </a:rPr>
              <a:t>y vaya a la </a:t>
            </a:r>
            <a:r>
              <a:rPr lang="es-ES" b="1" dirty="0">
                <a:solidFill>
                  <a:srgbClr val="1C7EC1"/>
                </a:solidFill>
                <a:latin typeface="Futura Std Book" panose="020B0502020204020303" pitchFamily="34" charset="0"/>
              </a:rPr>
              <a:t>pestaña de revisión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r="1192" b="4214"/>
          <a:stretch/>
        </p:blipFill>
        <p:spPr>
          <a:xfrm>
            <a:off x="1970770" y="5593051"/>
            <a:ext cx="1985818" cy="583912"/>
          </a:xfrm>
          <a:prstGeom prst="round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8699" y="1825625"/>
            <a:ext cx="5642119" cy="33003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5077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10" y="346541"/>
            <a:ext cx="10515600" cy="636158"/>
          </a:xfrm>
        </p:spPr>
        <p:txBody>
          <a:bodyPr/>
          <a:lstStyle/>
          <a:p>
            <a:r>
              <a:rPr lang="es-ES" dirty="0">
                <a:latin typeface="Futura Std Heavy" panose="020B0502020204020303" pitchFamily="34" charset="0"/>
              </a:rPr>
              <a:t>Introducir comentarios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alphaModFix amt="85000"/>
          </a:blip>
          <a:stretch>
            <a:fillRect/>
          </a:stretch>
        </p:blipFill>
        <p:spPr>
          <a:xfrm>
            <a:off x="838199" y="1858623"/>
            <a:ext cx="10515600" cy="42796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4948" y="1079051"/>
            <a:ext cx="3321864" cy="57888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2C90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Futura Std Book" panose="020B0502020204020303" pitchFamily="34" charset="0"/>
              </a:rPr>
              <a:t>Herramientas para editar su corrección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4789801" y="1453622"/>
            <a:ext cx="4856" cy="92635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1908889" y="1262248"/>
            <a:ext cx="0" cy="5579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 flipV="1">
            <a:off x="2180151" y="2873203"/>
            <a:ext cx="0" cy="8805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>
            <a:off x="11122601" y="1453622"/>
            <a:ext cx="0" cy="18556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 flipV="1">
            <a:off x="6955388" y="3679489"/>
            <a:ext cx="1463931" cy="1026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132983" y="938755"/>
            <a:ext cx="1979234" cy="81724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2C90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Futura Std Book" panose="020B0502020204020303" pitchFamily="34" charset="0"/>
              </a:rPr>
              <a:t>Quién colabora con usted en la revisión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16983" y="4550292"/>
            <a:ext cx="2605618" cy="57888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2C90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Futura Std Book" panose="020B0502020204020303" pitchFamily="34" charset="0"/>
              </a:rPr>
              <a:t>Aquí se muestran los comentarios y los cambios</a:t>
            </a:r>
          </a:p>
        </p:txBody>
      </p:sp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7830718" y="1296300"/>
            <a:ext cx="0" cy="10836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</p:cNvCxnSpPr>
          <p:nvPr/>
        </p:nvCxnSpPr>
        <p:spPr>
          <a:xfrm flipV="1">
            <a:off x="9240750" y="5748441"/>
            <a:ext cx="1348871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</p:cNvCxnSpPr>
          <p:nvPr/>
        </p:nvCxnSpPr>
        <p:spPr>
          <a:xfrm flipH="1">
            <a:off x="2410101" y="2190434"/>
            <a:ext cx="61262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81A9F7FD-840D-1447-A41D-4A386D73D6D6}"/>
              </a:ext>
            </a:extLst>
          </p:cNvPr>
          <p:cNvSpPr/>
          <p:nvPr/>
        </p:nvSpPr>
        <p:spPr>
          <a:xfrm>
            <a:off x="7550747" y="2475564"/>
            <a:ext cx="559942" cy="559942"/>
          </a:xfrm>
          <a:prstGeom prst="ellipse">
            <a:avLst/>
          </a:prstGeom>
          <a:noFill/>
          <a:ln w="28575">
            <a:solidFill>
              <a:srgbClr val="32C903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641998" y="1079051"/>
            <a:ext cx="2377440" cy="34051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2C90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Futura Std Book" panose="020B0502020204020303" pitchFamily="34" charset="0"/>
              </a:rPr>
              <a:t>Ocultar comentarios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2F7299C-EA98-B44E-9386-CC331BF10949}"/>
              </a:ext>
            </a:extLst>
          </p:cNvPr>
          <p:cNvSpPr/>
          <p:nvPr/>
        </p:nvSpPr>
        <p:spPr>
          <a:xfrm>
            <a:off x="10842630" y="3387112"/>
            <a:ext cx="559942" cy="559942"/>
          </a:xfrm>
          <a:prstGeom prst="ellipse">
            <a:avLst/>
          </a:prstGeom>
          <a:noFill/>
          <a:ln w="28575">
            <a:solidFill>
              <a:srgbClr val="32C903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464482" y="5520890"/>
            <a:ext cx="1908117" cy="57888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2C90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Futura Std Book" panose="020B0502020204020303" pitchFamily="34" charset="0"/>
              </a:rPr>
              <a:t>Añadir un comentario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17477" y="3253758"/>
            <a:ext cx="1669876" cy="105560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2C90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Futura Std Book" panose="020B0502020204020303" pitchFamily="34" charset="0"/>
              </a:rPr>
              <a:t>Seleccionar el estado de aprobación de cada página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968572" y="2005768"/>
            <a:ext cx="942268" cy="34051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2C903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sz="1400" dirty="0">
                <a:latin typeface="Futura Std Book" panose="020B0502020204020303" pitchFamily="34" charset="0"/>
              </a:rPr>
              <a:t>Versiones</a:t>
            </a:r>
            <a:endParaRPr lang="es-ES" sz="1600" dirty="0">
              <a:latin typeface="Futura Std Book" panose="020B0502020204020303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A9031AA-A3AF-784D-A977-1D09AD5F14BB}"/>
              </a:ext>
            </a:extLst>
          </p:cNvPr>
          <p:cNvSpPr/>
          <p:nvPr/>
        </p:nvSpPr>
        <p:spPr>
          <a:xfrm>
            <a:off x="1620209" y="1883384"/>
            <a:ext cx="559942" cy="559942"/>
          </a:xfrm>
          <a:prstGeom prst="ellipse">
            <a:avLst/>
          </a:prstGeom>
          <a:noFill/>
          <a:ln w="28575">
            <a:solidFill>
              <a:srgbClr val="32C903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25023" y="1021155"/>
            <a:ext cx="2040612" cy="57888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2C90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Futura Std Book" panose="020B0502020204020303" pitchFamily="34" charset="0"/>
              </a:rPr>
              <a:t>Mensaje del diseñador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03F7E3A-CB47-1B4B-A41D-4426BC8FF656}"/>
              </a:ext>
            </a:extLst>
          </p:cNvPr>
          <p:cNvSpPr/>
          <p:nvPr/>
        </p:nvSpPr>
        <p:spPr>
          <a:xfrm>
            <a:off x="759706" y="1861484"/>
            <a:ext cx="559942" cy="559942"/>
          </a:xfrm>
          <a:prstGeom prst="ellipse">
            <a:avLst/>
          </a:prstGeom>
          <a:noFill/>
          <a:ln w="28575">
            <a:solidFill>
              <a:srgbClr val="32C903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 flipV="1">
            <a:off x="712651" y="2245697"/>
            <a:ext cx="327026" cy="78980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0229" y="2973848"/>
            <a:ext cx="1038895" cy="57888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2C903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sz="1400" dirty="0">
                <a:latin typeface="Futura Std Book" panose="020B0502020204020303" pitchFamily="34" charset="0"/>
              </a:rPr>
              <a:t>Imprimir</a:t>
            </a:r>
          </a:p>
          <a:p>
            <a:pPr algn="ctr"/>
            <a:r>
              <a:rPr lang="es-ES" sz="1400" dirty="0">
                <a:latin typeface="Futura Std Book" panose="020B0502020204020303" pitchFamily="34" charset="0"/>
              </a:rPr>
              <a:t>Descargar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94666" y="3707020"/>
            <a:ext cx="1770969" cy="34051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2C903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sz="1400" dirty="0">
                <a:latin typeface="Futura Std Book" panose="020B0502020204020303" pitchFamily="34" charset="0"/>
              </a:rPr>
              <a:t>Número de páginas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B51B636-9F0C-2D44-9A60-8D6A5B7010F8}"/>
              </a:ext>
            </a:extLst>
          </p:cNvPr>
          <p:cNvSpPr/>
          <p:nvPr/>
        </p:nvSpPr>
        <p:spPr>
          <a:xfrm>
            <a:off x="3179043" y="2449441"/>
            <a:ext cx="3226372" cy="559942"/>
          </a:xfrm>
          <a:prstGeom prst="ellipse">
            <a:avLst/>
          </a:prstGeom>
          <a:noFill/>
          <a:ln w="28575">
            <a:solidFill>
              <a:srgbClr val="32C903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867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dirty="0">
                <a:latin typeface="Futura Std Heavy" panose="020B0502020204020303" pitchFamily="34" charset="0"/>
              </a:rPr>
              <a:t>¿Qué puedo añadir a mi revisión?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latin typeface="Futura Std Book" panose="020B0502020204020303" pitchFamily="34" charset="0"/>
              </a:rPr>
              <a:t>Cambios y comentarios específicos </a:t>
            </a:r>
          </a:p>
          <a:p>
            <a:r>
              <a:rPr lang="es-ES" dirty="0">
                <a:latin typeface="Futura Std Book" panose="020B0502020204020303" pitchFamily="34" charset="0"/>
              </a:rPr>
              <a:t>No añada preguntas</a:t>
            </a:r>
          </a:p>
          <a:p>
            <a:r>
              <a:rPr lang="es-ES" dirty="0">
                <a:latin typeface="Futura Std Book" panose="020B0502020204020303" pitchFamily="34" charset="0"/>
              </a:rPr>
              <a:t>Añada un documento de Word como adjunto si tiene muchos cambios y comentarios</a:t>
            </a:r>
          </a:p>
          <a:p>
            <a:r>
              <a:rPr lang="es-ES" dirty="0">
                <a:latin typeface="Futura Std Book" panose="020B0502020204020303" pitchFamily="34" charset="0"/>
              </a:rPr>
              <a:t>Añada una nueva imagen a su revisión si quiere que haya una</a:t>
            </a:r>
          </a:p>
        </p:txBody>
      </p:sp>
    </p:spTree>
    <p:extLst>
      <p:ext uri="{BB962C8B-B14F-4D97-AF65-F5344CB8AC3E}">
        <p14:creationId xmlns:p14="http://schemas.microsoft.com/office/powerpoint/2010/main" val="259835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dirty="0">
                <a:latin typeface="Futura Std Heavy" panose="020B0502020204020303" pitchFamily="34" charset="0"/>
              </a:rPr>
              <a:t>Estado de aprobación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30937" y="2510002"/>
            <a:ext cx="108821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s-ES" sz="1500" b="1" dirty="0"/>
              <a:t>Aprobado tal cual</a:t>
            </a:r>
            <a:r>
              <a:rPr lang="es-ES" sz="1500" dirty="0"/>
              <a:t>: no es necesario hacer cambios.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ES" sz="1500" b="1" dirty="0"/>
              <a:t>Aprobado con cambios</a:t>
            </a:r>
            <a:r>
              <a:rPr lang="es-ES"/>
              <a:t>:</a:t>
            </a:r>
            <a:r>
              <a:rPr lang="es-ES" sz="1500" dirty="0"/>
              <a:t> es necesario implementar los cambios marcados, pero el revisor no quiere que se le vuelva a enviar la corrección. La corrección está aprobada pendiente de los cambios señalados.</a:t>
            </a:r>
          </a:p>
        </p:txBody>
      </p:sp>
    </p:spTree>
    <p:extLst>
      <p:ext uri="{BB962C8B-B14F-4D97-AF65-F5344CB8AC3E}">
        <p14:creationId xmlns:p14="http://schemas.microsoft.com/office/powerpoint/2010/main" val="2027387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dirty="0">
                <a:latin typeface="Futura Std Heavy" panose="020B0502020204020303" pitchFamily="34" charset="0"/>
              </a:rPr>
              <a:t>Estado de aprobación (continuación)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57199" y="2302336"/>
            <a:ext cx="10875819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1500" b="1" dirty="0"/>
              <a:t>Cambiar y volver a enviar</a:t>
            </a:r>
            <a:r>
              <a:rPr lang="es-ES" sz="1500" dirty="0"/>
              <a:t>: el revisor desea que el diseñador haga las correcciones solicitadas y le vuelva a enviar el trabajo para poder continuar con la revisión.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1500" b="1" dirty="0"/>
              <a:t>Contactar</a:t>
            </a:r>
            <a:r>
              <a:rPr lang="es-ES" sz="1500" dirty="0"/>
              <a:t>: el revisor desea que el diseñador se ponga en contacto con él fuera del sistema para hablar de los cambios con mayor profundidad. Puede que los cambios sean importantes y difíciles de describir o de gran envergadura y requieran una revisión completa.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1500" b="1" dirty="0"/>
              <a:t>Sin relevancia</a:t>
            </a:r>
            <a:r>
              <a:rPr lang="es-ES" sz="1500" dirty="0"/>
              <a:t>: los comentarios del revisor no son necesarios en esa página y/o el revisor no es relevante para el tema de esa página. Esto puede ocurrir en una corrección de muchas páginas que incluya comentarios de revisores de distintos grupos.</a:t>
            </a:r>
          </a:p>
        </p:txBody>
      </p:sp>
    </p:spTree>
    <p:extLst>
      <p:ext uri="{BB962C8B-B14F-4D97-AF65-F5344CB8AC3E}">
        <p14:creationId xmlns:p14="http://schemas.microsoft.com/office/powerpoint/2010/main" val="3038941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8747"/>
            <a:ext cx="10972800" cy="1066800"/>
          </a:xfrm>
        </p:spPr>
        <p:txBody>
          <a:bodyPr/>
          <a:lstStyle/>
          <a:p>
            <a:r>
              <a:rPr lang="es-ES" sz="4400" dirty="0">
                <a:latin typeface="Futura Std Heavy" panose="020B0502020204020303" pitchFamily="34" charset="0"/>
              </a:rPr>
              <a:t>Enviar mi revisión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948998"/>
            <a:ext cx="10515600" cy="30757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99361" y="1675055"/>
            <a:ext cx="7323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1C7EC1"/>
              </a:buClr>
            </a:pPr>
            <a:r>
              <a:rPr lang="es-ES" sz="2000" dirty="0">
                <a:solidFill>
                  <a:srgbClr val="1C7EC1"/>
                </a:solidFill>
                <a:latin typeface="Futura Std Book" panose="020B0502020204020303" pitchFamily="34" charset="0"/>
              </a:rPr>
              <a:t>Tras seleccionar un estado de aprobación de cada página, se mostrará el botón verde de envío de la revisión en la esquina superior derecha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9509760" y="1898469"/>
            <a:ext cx="888274" cy="94923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014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dirty="0">
                <a:latin typeface="Futura Std Heavy" panose="020B0502020204020303" pitchFamily="34" charset="0"/>
              </a:rPr>
              <a:t>Revisiones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856" y="1762849"/>
            <a:ext cx="5486401" cy="4575175"/>
          </a:xfrm>
        </p:spPr>
        <p:txBody>
          <a:bodyPr>
            <a:normAutofit fontScale="92500" lnSpcReduction="20000"/>
          </a:bodyPr>
          <a:lstStyle/>
          <a:p>
            <a:r>
              <a:rPr lang="es-ES" dirty="0">
                <a:latin typeface="Futura Std Book" panose="020B0502020204020303" pitchFamily="34" charset="0"/>
              </a:rPr>
              <a:t>Si su revisión sigue abierta, se mostrará en forma de círculo verde y tendrá que enviarla.</a:t>
            </a:r>
          </a:p>
          <a:p>
            <a:endParaRPr lang="es-ES" dirty="0">
              <a:latin typeface="Futura Std Book" panose="020B0502020204020303" pitchFamily="34" charset="0"/>
            </a:endParaRPr>
          </a:p>
          <a:p>
            <a:r>
              <a:rPr lang="es-ES" dirty="0">
                <a:latin typeface="Futura Std Book" panose="020B0502020204020303" pitchFamily="34" charset="0"/>
              </a:rPr>
              <a:t>Si ha completado la revisión pero alguien más la está corrigiendo, aparecerá en verde y rojo.</a:t>
            </a:r>
          </a:p>
          <a:p>
            <a:endParaRPr lang="es-ES" dirty="0">
              <a:latin typeface="Futura Std Book" panose="020B0502020204020303" pitchFamily="34" charset="0"/>
            </a:endParaRPr>
          </a:p>
          <a:p>
            <a:r>
              <a:rPr lang="es-ES" dirty="0">
                <a:latin typeface="Futura Std Book" panose="020B0502020204020303" pitchFamily="34" charset="0"/>
              </a:rPr>
              <a:t>Si se devuelve la corrección con cambios, aparecerá en color rojo.</a:t>
            </a:r>
          </a:p>
          <a:p>
            <a:endParaRPr lang="es-ES" dirty="0">
              <a:latin typeface="Futura Std Book" panose="020B0502020204020303" pitchFamily="34" charset="0"/>
            </a:endParaRPr>
          </a:p>
          <a:p>
            <a:r>
              <a:rPr lang="es-ES" dirty="0">
                <a:latin typeface="Futura Std Book" panose="020B0502020204020303" pitchFamily="34" charset="0"/>
              </a:rPr>
              <a:t>Si se devuelve la corrección aprobada tal cual, aparecerá en blanco y negro.</a:t>
            </a:r>
          </a:p>
          <a:p>
            <a:endParaRPr lang="es-ES" dirty="0">
              <a:latin typeface="Futura Std Book" panose="020B0502020204020303" pitchFamily="34" charset="0"/>
            </a:endParaRPr>
          </a:p>
          <a:p>
            <a:endParaRPr lang="es-ES" dirty="0">
              <a:latin typeface="Futura Std Book" panose="020B05020202040203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48687" r="3007"/>
          <a:stretch/>
        </p:blipFill>
        <p:spPr>
          <a:xfrm>
            <a:off x="6096000" y="1580862"/>
            <a:ext cx="2411268" cy="1173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t="46395" r="2391"/>
          <a:stretch/>
        </p:blipFill>
        <p:spPr>
          <a:xfrm>
            <a:off x="6355485" y="2666289"/>
            <a:ext cx="2686916" cy="1184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0571" y="5172367"/>
            <a:ext cx="3609975" cy="1171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/>
          <a:srcRect t="16612" r="1989"/>
          <a:stretch/>
        </p:blipFill>
        <p:spPr>
          <a:xfrm>
            <a:off x="6420571" y="4050437"/>
            <a:ext cx="3185247" cy="112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35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029" y="26056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8000" dirty="0">
                <a:latin typeface="Futura Std Book" panose="020B0502020204020303" pitchFamily="34" charset="0"/>
              </a:rPr>
              <a:t>¿Alguna pregunta?</a:t>
            </a:r>
          </a:p>
        </p:txBody>
      </p:sp>
    </p:spTree>
    <p:extLst>
      <p:ext uri="{BB962C8B-B14F-4D97-AF65-F5344CB8AC3E}">
        <p14:creationId xmlns:p14="http://schemas.microsoft.com/office/powerpoint/2010/main" val="3774824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8180" y="768275"/>
            <a:ext cx="10445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>
                <a:solidFill>
                  <a:srgbClr val="0487C9"/>
                </a:solidFill>
                <a:latin typeface="Futura Std Heavy" panose="020B0502020204020303" pitchFamily="34" charset="0"/>
              </a:rPr>
              <a:t>InMotion: </a:t>
            </a:r>
            <a:r>
              <a:rPr lang="es-ES" sz="4000" dirty="0">
                <a:solidFill>
                  <a:srgbClr val="0487C9"/>
                </a:solidFill>
                <a:latin typeface="Futura Std Book" panose="020B0502020204020303" pitchFamily="34" charset="0"/>
              </a:rPr>
              <a:t>cómo lanzar y revisar un proyecto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alphaModFix/>
          </a:blip>
          <a:srcRect l="2384" t="29894" r="1131" b="2242"/>
          <a:stretch/>
        </p:blipFill>
        <p:spPr>
          <a:xfrm>
            <a:off x="1339966" y="2177148"/>
            <a:ext cx="4076765" cy="3025138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B8D974E-4032-804E-A3A5-11AD593D4447}"/>
              </a:ext>
            </a:extLst>
          </p:cNvPr>
          <p:cNvSpPr/>
          <p:nvPr/>
        </p:nvSpPr>
        <p:spPr>
          <a:xfrm>
            <a:off x="5068387" y="3300549"/>
            <a:ext cx="5425441" cy="1901737"/>
          </a:xfrm>
          <a:prstGeom prst="roundRect">
            <a:avLst/>
          </a:prstGeom>
          <a:solidFill>
            <a:schemeClr val="bg1"/>
          </a:solidFill>
          <a:ln>
            <a:solidFill>
              <a:srgbClr val="1C7E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394A37-9E38-7642-B831-9942DB6C64BE}"/>
              </a:ext>
            </a:extLst>
          </p:cNvPr>
          <p:cNvSpPr txBox="1"/>
          <p:nvPr/>
        </p:nvSpPr>
        <p:spPr>
          <a:xfrm>
            <a:off x="5416731" y="3651252"/>
            <a:ext cx="4788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1C7EC1"/>
                </a:solidFill>
                <a:latin typeface="Futura Std Medium" panose="020B0502020204020303" pitchFamily="34" charset="0"/>
              </a:rPr>
              <a:t>Explicación de cómo lanzar, gestionar y revisar sus proyectos de </a:t>
            </a:r>
            <a:r>
              <a:rPr lang="es-ES" sz="2400" i="1" dirty="0">
                <a:solidFill>
                  <a:srgbClr val="1C7EC1"/>
                </a:solidFill>
                <a:latin typeface="Futura Std Medium" panose="020B0502020204020303" pitchFamily="34" charset="0"/>
              </a:rPr>
              <a:t>marketing</a:t>
            </a:r>
            <a:r>
              <a:rPr lang="es-ES" sz="2400" dirty="0">
                <a:solidFill>
                  <a:srgbClr val="1C7EC1"/>
                </a:solidFill>
                <a:latin typeface="Futura Std Medium" panose="020B0502020204020303" pitchFamily="34" charset="0"/>
              </a:rPr>
              <a:t> a través de InMotion.</a:t>
            </a:r>
          </a:p>
        </p:txBody>
      </p:sp>
    </p:spTree>
    <p:extLst>
      <p:ext uri="{BB962C8B-B14F-4D97-AF65-F5344CB8AC3E}">
        <p14:creationId xmlns:p14="http://schemas.microsoft.com/office/powerpoint/2010/main" val="2123775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dirty="0">
                <a:latin typeface="Futura Std Heavy" panose="020B0502020204020303" pitchFamily="34" charset="0"/>
              </a:rPr>
              <a:t>Tipos de proyectos en InMotion</a:t>
            </a:r>
          </a:p>
        </p:txBody>
      </p:sp>
      <p:sp>
        <p:nvSpPr>
          <p:cNvPr id="4" name="3 Rectángulo"/>
          <p:cNvSpPr/>
          <p:nvPr/>
        </p:nvSpPr>
        <p:spPr>
          <a:xfrm>
            <a:off x="969822" y="2108313"/>
            <a:ext cx="8548249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" sz="2200" b="1" dirty="0">
                <a:solidFill>
                  <a:srgbClr val="0487C9"/>
                </a:solidFill>
                <a:latin typeface="Futura Std Light" pitchFamily="34" charset="0"/>
              </a:rPr>
              <a:t>Formularios (solicitud de proyecto, boletines de ventas, solicitud de traducción lista para publicar)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" dirty="0">
                <a:latin typeface="Futura Std Medium" pitchFamily="34" charset="0"/>
              </a:rPr>
              <a:t>Existen tres tipos distintos de formularios:</a:t>
            </a:r>
            <a:r>
              <a:rPr lang="es-ES" dirty="0"/>
              <a:t> </a:t>
            </a:r>
            <a:endParaRPr lang="es-ES" dirty="0">
              <a:latin typeface="Futura Std Medium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es-ES" dirty="0">
                <a:solidFill>
                  <a:srgbClr val="2B9B13"/>
                </a:solidFill>
                <a:latin typeface="Futura Std Medium" pitchFamily="34" charset="0"/>
              </a:rPr>
              <a:t>1.</a:t>
            </a:r>
            <a:r>
              <a:rPr lang="es-ES" dirty="0"/>
              <a:t> </a:t>
            </a:r>
            <a:r>
              <a:rPr lang="es-ES" dirty="0">
                <a:latin typeface="Futura Std Medium" pitchFamily="34" charset="0"/>
              </a:rPr>
              <a:t>Solicitud de proyecto</a:t>
            </a:r>
          </a:p>
          <a:p>
            <a:pPr marL="342900" indent="-342900">
              <a:spcAft>
                <a:spcPts val="600"/>
              </a:spcAft>
            </a:pPr>
            <a:r>
              <a:rPr lang="es-ES" dirty="0">
                <a:solidFill>
                  <a:srgbClr val="2B9B13"/>
                </a:solidFill>
                <a:latin typeface="Futura Std Medium" pitchFamily="34" charset="0"/>
              </a:rPr>
              <a:t>2. </a:t>
            </a:r>
            <a:r>
              <a:rPr lang="es-ES" dirty="0">
                <a:latin typeface="Futura Std Medium" pitchFamily="34" charset="0"/>
              </a:rPr>
              <a:t>Solicitud de traducción lista para publicar</a:t>
            </a:r>
          </a:p>
          <a:p>
            <a:pPr marL="342900" indent="-342900">
              <a:spcAft>
                <a:spcPts val="1200"/>
              </a:spcAft>
            </a:pPr>
            <a:r>
              <a:rPr lang="es-ES" dirty="0">
                <a:solidFill>
                  <a:srgbClr val="2B9B13"/>
                </a:solidFill>
                <a:latin typeface="Futura Std Medium" pitchFamily="34" charset="0"/>
              </a:rPr>
              <a:t>3. </a:t>
            </a:r>
            <a:r>
              <a:rPr lang="es-ES" dirty="0">
                <a:latin typeface="Futura Std Medium" pitchFamily="34" charset="0"/>
              </a:rPr>
              <a:t>Boletines de ventas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969815" y="4740717"/>
            <a:ext cx="5721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" dirty="0">
                <a:latin typeface="Futura Std Medium" pitchFamily="34" charset="0"/>
              </a:rPr>
              <a:t>El formulario de solicitud de proyecto es el más habitual. Es el que utilizará para enviar correos electrónicos masivos, correos directos y gráficos para ferias comerciales, entre muchos otros.</a:t>
            </a:r>
          </a:p>
        </p:txBody>
      </p:sp>
      <p:pic>
        <p:nvPicPr>
          <p:cNvPr id="8" name="7 Imagen" descr="slide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3677" y="3421291"/>
            <a:ext cx="4155627" cy="225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33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dirty="0">
                <a:latin typeface="Futura Std Heavy" panose="020B0502020204020303" pitchFamily="34" charset="0"/>
              </a:rPr>
              <a:t>Lanzar un proyecto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837" y="1917989"/>
            <a:ext cx="4657436" cy="4351338"/>
          </a:xfrm>
        </p:spPr>
        <p:txBody>
          <a:bodyPr>
            <a:normAutofit/>
          </a:bodyPr>
          <a:lstStyle/>
          <a:p>
            <a:r>
              <a:rPr lang="es-ES" sz="2000" dirty="0">
                <a:latin typeface="Futura Std Book" panose="020B0502020204020303" pitchFamily="34" charset="0"/>
              </a:rPr>
              <a:t>Existen distintos tipos de proyectos en InMotion. Cada uno de ellos tiene sus propios requisitos. </a:t>
            </a:r>
          </a:p>
          <a:p>
            <a:r>
              <a:rPr lang="es-ES" sz="2000" dirty="0">
                <a:latin typeface="Futura Std Book" panose="020B0502020204020303" pitchFamily="34" charset="0"/>
              </a:rPr>
              <a:t>Información completa y precisa.</a:t>
            </a:r>
          </a:p>
          <a:p>
            <a:r>
              <a:rPr lang="es-ES" sz="2000" dirty="0">
                <a:latin typeface="Futura Std Book" panose="020B0502020204020303" pitchFamily="34" charset="0"/>
              </a:rPr>
              <a:t>Utilice InMotion para implementar cambios en un proyecto, ver quién está trabajando en él y realizar un seguimiento del mismo. </a:t>
            </a:r>
          </a:p>
          <a:p>
            <a:endParaRPr lang="es-ES" sz="2000" dirty="0">
              <a:latin typeface="Futura Std Book" panose="020B0502020204020303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/>
          <a:srcRect l="11045" t="-564" r="4439" b="-263"/>
          <a:stretch/>
        </p:blipFill>
        <p:spPr>
          <a:xfrm>
            <a:off x="5902037" y="1171337"/>
            <a:ext cx="4987638" cy="478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29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dirty="0">
                <a:latin typeface="Futura Std Heavy" panose="020B0502020204020303" pitchFamily="34" charset="0"/>
              </a:rPr>
              <a:t>Tipo de proyecto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292" t="4889" r="3255"/>
          <a:stretch/>
        </p:blipFill>
        <p:spPr>
          <a:xfrm>
            <a:off x="609600" y="1897873"/>
            <a:ext cx="10861964" cy="30622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7611" y="5572935"/>
            <a:ext cx="8814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1C7EC1"/>
                </a:solidFill>
                <a:latin typeface="Futura Std Book" panose="020B0502020204020303" pitchFamily="34" charset="0"/>
              </a:rPr>
              <a:t>Puede elegir entre múltiples tipos de proyectos en una solicitud de proyecto. </a:t>
            </a:r>
          </a:p>
        </p:txBody>
      </p:sp>
    </p:spTree>
    <p:extLst>
      <p:ext uri="{BB962C8B-B14F-4D97-AF65-F5344CB8AC3E}">
        <p14:creationId xmlns:p14="http://schemas.microsoft.com/office/powerpoint/2010/main" val="240576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dirty="0">
                <a:latin typeface="Futura Std Heavy" panose="020B0502020204020303" pitchFamily="34" charset="0"/>
              </a:rPr>
              <a:t>Guardar</a:t>
            </a:r>
            <a:r>
              <a:rPr lang="es-ES"/>
              <a:t> </a:t>
            </a:r>
            <a:r>
              <a:rPr lang="es-ES" sz="4400" dirty="0">
                <a:latin typeface="Futura Std Heavy" panose="020B0502020204020303" pitchFamily="34" charset="0"/>
              </a:rPr>
              <a:t>el proyecto y empezar más adelante</a:t>
            </a:r>
            <a:endParaRPr lang="es-ES" dirty="0">
              <a:latin typeface="Futura Std Heavy" panose="020B05020202040203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613" y="1787488"/>
            <a:ext cx="5018164" cy="4275932"/>
          </a:xfrm>
        </p:spPr>
        <p:txBody>
          <a:bodyPr/>
          <a:lstStyle/>
          <a:p>
            <a:r>
              <a:rPr lang="es-ES" sz="2000" dirty="0">
                <a:latin typeface="Futura Std Book" panose="020B0502020204020303" pitchFamily="34" charset="0"/>
              </a:rPr>
              <a:t>Guardar el trabajo y retomarlo más adelante</a:t>
            </a:r>
          </a:p>
          <a:p>
            <a:r>
              <a:rPr lang="es-ES" sz="2000" dirty="0">
                <a:latin typeface="Futura Std Book" panose="020B0502020204020303" pitchFamily="34" charset="0"/>
              </a:rPr>
              <a:t>¿Qué significa esto?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514977" y="1349544"/>
            <a:ext cx="6470073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300" b="1" dirty="0">
                <a:latin typeface="Futura Std Medium" pitchFamily="34" charset="0"/>
              </a:rPr>
              <a:t>O bien guardar su trabajo y salir</a:t>
            </a:r>
          </a:p>
          <a:p>
            <a:r>
              <a:rPr lang="es-ES" sz="1300" dirty="0">
                <a:latin typeface="Futura Std Medium" pitchFamily="34" charset="0"/>
              </a:rPr>
              <a:t>Esto le permite seguir cumplimentando su solicitud y enviarla en una fecha posterior, o enviar su trabajo. Si guarda y sale, el trabajo se quedará en amarillo en su panel de control y aún no podremos verlo. Solo usted tendrá acceso a él. El siguiente mensaje emergente le avisará de que no se ha completado su solicitud.</a:t>
            </a:r>
          </a:p>
        </p:txBody>
      </p:sp>
      <p:pic>
        <p:nvPicPr>
          <p:cNvPr id="6" name="5 Imagen" descr="slide6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6691" y="2810014"/>
            <a:ext cx="5921671" cy="2152381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5417123" y="5184064"/>
            <a:ext cx="475210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300" dirty="0">
                <a:latin typeface="Futura Std Medium" pitchFamily="34" charset="0"/>
              </a:rPr>
              <a:t>Cuando envíe su trabajo, necesitará recibir 4 marcas de verificación y una notificación por correo electrónico de confirmación del envío del trabajo.</a:t>
            </a:r>
          </a:p>
        </p:txBody>
      </p:sp>
      <p:pic>
        <p:nvPicPr>
          <p:cNvPr id="8" name="7 Imagen" descr="slide6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63131" y="5180335"/>
            <a:ext cx="1486827" cy="5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96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24564" y="560898"/>
            <a:ext cx="10371282" cy="8629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740"/>
              </a:lnSpc>
            </a:pPr>
            <a:r>
              <a:rPr lang="es-ES" sz="4400" b="1" dirty="0">
                <a:solidFill>
                  <a:srgbClr val="0487C9"/>
                </a:solidFill>
                <a:latin typeface="Futura PT Bold" panose="020B0902020204020203" pitchFamily="34" charset="0"/>
              </a:rPr>
              <a:t>Estados de lanzamiento de mi trabajo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9299" y="1495570"/>
            <a:ext cx="71245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Futura Std Book" panose="020B0502020204020303" pitchFamily="34" charset="0"/>
              </a:rPr>
              <a:t>Ha iniciado una solicitud pero todavía no la ha enviado.  Debe completarla y enviarla para que los servicios de marketing integrados (IMS) puedan verla.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9299" y="2622891"/>
            <a:ext cx="5752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Futura Std Book" panose="020B0502020204020303" pitchFamily="34" charset="0"/>
              </a:rPr>
              <a:t>Ha enviado una solicitud y el departamento de gestión de proyectos la está procesando.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19299" y="3598654"/>
            <a:ext cx="5360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Futura Std Book" panose="020B0502020204020303" pitchFamily="34" charset="0"/>
              </a:rPr>
              <a:t>La solicitud enviada se ha aceptado y se ha asignado a un equipo.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97866" y="4354790"/>
            <a:ext cx="70596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Futura Std Book" panose="020B0502020204020303" pitchFamily="34" charset="0"/>
              </a:rPr>
              <a:t>Usted o alguien de su equipo está implementando cambios en la solicitud original. Deberá enviarse de nuevo para que el equipo pueda verla.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19299" y="5571214"/>
            <a:ext cx="6208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Futura Std Book" panose="020B0502020204020303" pitchFamily="34" charset="0"/>
              </a:rPr>
              <a:t>Se ha rechazado su solicitud. Recibirá un correo electrónico con el motivo del rechazo.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77DF37-9FAC-B140-B098-6DBECAF4A372}"/>
              </a:ext>
            </a:extLst>
          </p:cNvPr>
          <p:cNvSpPr/>
          <p:nvPr/>
        </p:nvSpPr>
        <p:spPr>
          <a:xfrm>
            <a:off x="934479" y="1743496"/>
            <a:ext cx="544946" cy="544946"/>
          </a:xfrm>
          <a:prstGeom prst="ellipse">
            <a:avLst/>
          </a:prstGeom>
          <a:solidFill>
            <a:srgbClr val="FCF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79C6018-16DF-E945-B3BE-9F9ECDB18CD5}"/>
              </a:ext>
            </a:extLst>
          </p:cNvPr>
          <p:cNvSpPr/>
          <p:nvPr/>
        </p:nvSpPr>
        <p:spPr>
          <a:xfrm>
            <a:off x="934479" y="2704361"/>
            <a:ext cx="544946" cy="544946"/>
          </a:xfrm>
          <a:prstGeom prst="ellipse">
            <a:avLst/>
          </a:prstGeom>
          <a:solidFill>
            <a:srgbClr val="2FC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4A00C09-3770-424F-9E58-56FD05CA9C6F}"/>
              </a:ext>
            </a:extLst>
          </p:cNvPr>
          <p:cNvSpPr/>
          <p:nvPr/>
        </p:nvSpPr>
        <p:spPr>
          <a:xfrm>
            <a:off x="934479" y="3680124"/>
            <a:ext cx="544946" cy="544946"/>
          </a:xfrm>
          <a:prstGeom prst="ellipse">
            <a:avLst/>
          </a:prstGeom>
          <a:solidFill>
            <a:srgbClr val="8558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A52EAA3-371B-0B4B-B6CD-8A1F141D3EBD}"/>
              </a:ext>
            </a:extLst>
          </p:cNvPr>
          <p:cNvSpPr/>
          <p:nvPr/>
        </p:nvSpPr>
        <p:spPr>
          <a:xfrm>
            <a:off x="934479" y="4727270"/>
            <a:ext cx="544946" cy="544946"/>
          </a:xfrm>
          <a:prstGeom prst="ellipse">
            <a:avLst/>
          </a:prstGeom>
          <a:solidFill>
            <a:srgbClr val="1C7E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7972836-D1B7-484D-992F-C403C498144E}"/>
              </a:ext>
            </a:extLst>
          </p:cNvPr>
          <p:cNvSpPr/>
          <p:nvPr/>
        </p:nvSpPr>
        <p:spPr>
          <a:xfrm>
            <a:off x="934479" y="5652684"/>
            <a:ext cx="544946" cy="544946"/>
          </a:xfrm>
          <a:prstGeom prst="ellipse">
            <a:avLst/>
          </a:prstGeom>
          <a:solidFill>
            <a:srgbClr val="C6C5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4F6B27-D24F-CE41-8136-661BD7662546}"/>
              </a:ext>
            </a:extLst>
          </p:cNvPr>
          <p:cNvSpPr txBox="1"/>
          <p:nvPr/>
        </p:nvSpPr>
        <p:spPr>
          <a:xfrm>
            <a:off x="1527413" y="1815914"/>
            <a:ext cx="1659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Futura Std Book" panose="020B0502020204020303" pitchFamily="34" charset="0"/>
              </a:rPr>
              <a:t>Iniciado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5F9039-7777-EE45-B91A-C3D8A4557FB6}"/>
              </a:ext>
            </a:extLst>
          </p:cNvPr>
          <p:cNvSpPr txBox="1"/>
          <p:nvPr/>
        </p:nvSpPr>
        <p:spPr>
          <a:xfrm>
            <a:off x="1527413" y="2776779"/>
            <a:ext cx="1081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Futura Std Book" panose="020B0502020204020303" pitchFamily="34" charset="0"/>
              </a:rPr>
              <a:t>Nuevo</a:t>
            </a:r>
            <a:endParaRPr lang="es-ES" sz="2000" b="1" dirty="0">
              <a:latin typeface="Futura Std Book" panose="020B05020202040203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83AF65-939B-E34E-85C3-535DB50B8E50}"/>
              </a:ext>
            </a:extLst>
          </p:cNvPr>
          <p:cNvSpPr txBox="1"/>
          <p:nvPr/>
        </p:nvSpPr>
        <p:spPr>
          <a:xfrm>
            <a:off x="1527413" y="3767931"/>
            <a:ext cx="2670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Futura Std Book" panose="020B0502020204020303" pitchFamily="34" charset="0"/>
              </a:rPr>
              <a:t>Asignado a proyecto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F45026-D875-724C-82E9-CE1139C1F456}"/>
              </a:ext>
            </a:extLst>
          </p:cNvPr>
          <p:cNvSpPr txBox="1"/>
          <p:nvPr/>
        </p:nvSpPr>
        <p:spPr>
          <a:xfrm>
            <a:off x="1527413" y="4815077"/>
            <a:ext cx="2670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Futura Std Book" panose="020B0502020204020303" pitchFamily="34" charset="0"/>
              </a:rPr>
              <a:t>En revisión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F313CC-6971-E046-B47E-12A77E2520C3}"/>
              </a:ext>
            </a:extLst>
          </p:cNvPr>
          <p:cNvSpPr txBox="1"/>
          <p:nvPr/>
        </p:nvSpPr>
        <p:spPr>
          <a:xfrm>
            <a:off x="1527413" y="5740491"/>
            <a:ext cx="2670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Futura Std Book" panose="020B0502020204020303" pitchFamily="34" charset="0"/>
              </a:rPr>
              <a:t>Rechazado</a:t>
            </a:r>
          </a:p>
        </p:txBody>
      </p:sp>
    </p:spTree>
    <p:extLst>
      <p:ext uri="{BB962C8B-B14F-4D97-AF65-F5344CB8AC3E}">
        <p14:creationId xmlns:p14="http://schemas.microsoft.com/office/powerpoint/2010/main" val="3959249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dirty="0">
                <a:latin typeface="Futura Std Heavy" panose="020B0502020204020303" pitchFamily="34" charset="0"/>
              </a:rPr>
              <a:t>Añadir documentos adjuntos a mi solicitud</a:t>
            </a:r>
          </a:p>
        </p:txBody>
      </p:sp>
      <p:sp>
        <p:nvSpPr>
          <p:cNvPr id="5" name="4 Rectángulo"/>
          <p:cNvSpPr/>
          <p:nvPr/>
        </p:nvSpPr>
        <p:spPr>
          <a:xfrm>
            <a:off x="845126" y="1983623"/>
            <a:ext cx="105848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1C7EC1"/>
                </a:solidFill>
                <a:latin typeface="Futura Std Book" pitchFamily="34" charset="0"/>
              </a:rPr>
              <a:t>Al cumplimentar una nueva solicitud, si desea subir archivos de apoyo al proyecto, haga clic en XXXXXXXXX en la parte inferior derecha</a:t>
            </a:r>
          </a:p>
        </p:txBody>
      </p:sp>
      <p:pic>
        <p:nvPicPr>
          <p:cNvPr id="6" name="5 Imagen" descr="slide8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7934" y="3203734"/>
            <a:ext cx="10242168" cy="2972058"/>
          </a:xfrm>
          <a:prstGeom prst="rect">
            <a:avLst/>
          </a:prstGeom>
        </p:spPr>
      </p:pic>
      <p:pic>
        <p:nvPicPr>
          <p:cNvPr id="7" name="6 Imagen" descr="slide8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1209" y="2778624"/>
            <a:ext cx="1657101" cy="46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28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789" y="1404361"/>
            <a:ext cx="11718421" cy="23510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6454" y="384446"/>
            <a:ext cx="10515600" cy="813233"/>
          </a:xfrm>
        </p:spPr>
        <p:txBody>
          <a:bodyPr/>
          <a:lstStyle/>
          <a:p>
            <a:r>
              <a:rPr lang="es-ES" sz="4400" dirty="0">
                <a:latin typeface="Futura Std Heavy" panose="020B0502020204020303" pitchFamily="34" charset="0"/>
              </a:rPr>
              <a:t>Comprobar mi proyecto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1345" y="3962113"/>
            <a:ext cx="10964405" cy="2581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C7EC1"/>
              </a:buClr>
              <a:buFont typeface="Arial" panose="020B0604020202020204" pitchFamily="34" charset="0"/>
              <a:buChar char="•"/>
            </a:pPr>
            <a:r>
              <a:rPr lang="es-ES" b="1" dirty="0">
                <a:latin typeface="Futura Std Book" panose="020B0502020204020303" pitchFamily="34" charset="0"/>
              </a:rPr>
              <a:t>Estado</a:t>
            </a:r>
            <a:r>
              <a:rPr lang="es-ES" dirty="0">
                <a:latin typeface="Futura Std Book" panose="020B0502020204020303" pitchFamily="34" charset="0"/>
              </a:rPr>
              <a:t>: permite ver si su proyecto se ha aceptado o no</a:t>
            </a:r>
          </a:p>
          <a:p>
            <a:pPr marL="285750" indent="-285750">
              <a:buClr>
                <a:srgbClr val="1C7EC1"/>
              </a:buClr>
              <a:buFont typeface="Arial" panose="020B0604020202020204" pitchFamily="34" charset="0"/>
              <a:buChar char="•"/>
            </a:pPr>
            <a:r>
              <a:rPr lang="es-ES" b="1" dirty="0">
                <a:latin typeface="Futura Std Book" panose="020B0502020204020303" pitchFamily="34" charset="0"/>
              </a:rPr>
              <a:t>Propietario del proyecto</a:t>
            </a:r>
            <a:r>
              <a:rPr lang="es-ES" dirty="0">
                <a:latin typeface="Futura Std Book" panose="020B0502020204020303" pitchFamily="34" charset="0"/>
              </a:rPr>
              <a:t>: persona con la mayor carga de trabajo de su proyecto en estos momentos; puede variar</a:t>
            </a:r>
          </a:p>
          <a:p>
            <a:pPr marL="285750" indent="-285750">
              <a:buClr>
                <a:srgbClr val="1C7EC1"/>
              </a:buClr>
              <a:buFont typeface="Arial" panose="020B0604020202020204" pitchFamily="34" charset="0"/>
              <a:buChar char="•"/>
            </a:pPr>
            <a:r>
              <a:rPr lang="es-ES" b="1" dirty="0">
                <a:latin typeface="Futura Std Book" panose="020B0502020204020303" pitchFamily="34" charset="0"/>
              </a:rPr>
              <a:t>Fecha de vencimiento deseada</a:t>
            </a:r>
            <a:r>
              <a:rPr lang="es-ES" dirty="0">
                <a:latin typeface="Futura Std Book" panose="020B0502020204020303" pitchFamily="34" charset="0"/>
              </a:rPr>
              <a:t>: fecha solicitada por usted</a:t>
            </a:r>
          </a:p>
          <a:p>
            <a:pPr marL="285750" indent="-285750">
              <a:buClr>
                <a:srgbClr val="1C7EC1"/>
              </a:buClr>
              <a:buFont typeface="Arial" panose="020B0604020202020204" pitchFamily="34" charset="0"/>
              <a:buChar char="•"/>
            </a:pPr>
            <a:r>
              <a:rPr lang="es-ES" b="1" dirty="0">
                <a:latin typeface="Futura Std Book" panose="020B0502020204020303" pitchFamily="34" charset="0"/>
              </a:rPr>
              <a:t>Fecha límite del proyecto</a:t>
            </a:r>
            <a:r>
              <a:rPr lang="es-ES" dirty="0">
                <a:latin typeface="Futura Std Book" panose="020B0502020204020303" pitchFamily="34" charset="0"/>
              </a:rPr>
              <a:t>: el signo de exclamación indica que su fecha de vencimiento ha cambiado</a:t>
            </a:r>
          </a:p>
          <a:p>
            <a:pPr marL="285750" indent="-285750">
              <a:buClr>
                <a:srgbClr val="1C7EC1"/>
              </a:buClr>
              <a:buFont typeface="Arial" panose="020B0604020202020204" pitchFamily="34" charset="0"/>
              <a:buChar char="•"/>
            </a:pPr>
            <a:r>
              <a:rPr lang="es-ES" b="1" dirty="0">
                <a:latin typeface="Futura Std Book" panose="020B0502020204020303" pitchFamily="34" charset="0"/>
              </a:rPr>
              <a:t>Nombre del proyecto</a:t>
            </a:r>
            <a:r>
              <a:rPr lang="es-ES" dirty="0">
                <a:latin typeface="Futura Std Book" panose="020B0502020204020303" pitchFamily="34" charset="0"/>
              </a:rPr>
              <a:t>: aquí se muestra cómo se ha renombrado su proyecto; utilícelo en todas las comunicaciones por correo</a:t>
            </a:r>
          </a:p>
          <a:p>
            <a:pPr marL="285750" indent="-285750">
              <a:buClr>
                <a:srgbClr val="1C7EC1"/>
              </a:buClr>
              <a:buFont typeface="Arial" panose="020B0604020202020204" pitchFamily="34" charset="0"/>
              <a:buChar char="•"/>
            </a:pPr>
            <a:r>
              <a:rPr lang="es-ES" b="1" dirty="0">
                <a:latin typeface="Futura Std Book" panose="020B0502020204020303" pitchFamily="34" charset="0"/>
              </a:rPr>
              <a:t>Estado del proyecto</a:t>
            </a:r>
            <a:r>
              <a:rPr lang="es-ES" dirty="0">
                <a:latin typeface="Futura Std Book" panose="020B0502020204020303" pitchFamily="34" charset="0"/>
              </a:rPr>
              <a:t>: muestra la información importante de su proyecto; irá cambiando</a:t>
            </a:r>
          </a:p>
        </p:txBody>
      </p:sp>
    </p:spTree>
    <p:extLst>
      <p:ext uri="{BB962C8B-B14F-4D97-AF65-F5344CB8AC3E}">
        <p14:creationId xmlns:p14="http://schemas.microsoft.com/office/powerpoint/2010/main" val="76482550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BCDA8D8B-9D68-4A12-902C-D4041F1EBA24}" vid="{658D23D4-4ED3-407A-8B8C-7ED966391A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6124</TotalTime>
  <Words>927</Words>
  <Application>Microsoft Office PowerPoint</Application>
  <PresentationFormat>Widescreen</PresentationFormat>
  <Paragraphs>82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Century Gothic</vt:lpstr>
      <vt:lpstr>Century Gothic Bold</vt:lpstr>
      <vt:lpstr>Futura PT Bold</vt:lpstr>
      <vt:lpstr>Futura Std Book</vt:lpstr>
      <vt:lpstr>Futura Std Heavy</vt:lpstr>
      <vt:lpstr>Futura Std Light</vt:lpstr>
      <vt:lpstr>Futura Std Medium</vt:lpstr>
      <vt:lpstr>Tw Cen MT</vt:lpstr>
      <vt:lpstr>Theme1</vt:lpstr>
      <vt:lpstr>PowerPoint Presentation</vt:lpstr>
      <vt:lpstr>PowerPoint Presentation</vt:lpstr>
      <vt:lpstr>Tipos de proyectos en InMotion</vt:lpstr>
      <vt:lpstr>Lanzar un proyecto</vt:lpstr>
      <vt:lpstr>Tipo de proyecto</vt:lpstr>
      <vt:lpstr>Guardar el proyecto y empezar más adelante</vt:lpstr>
      <vt:lpstr>PowerPoint Presentation</vt:lpstr>
      <vt:lpstr>Añadir documentos adjuntos a mi solicitud</vt:lpstr>
      <vt:lpstr>Comprobar mi proyecto</vt:lpstr>
      <vt:lpstr>PowerPoint Presentation</vt:lpstr>
      <vt:lpstr>Acceder a su revisión</vt:lpstr>
      <vt:lpstr>Introducir comentarios</vt:lpstr>
      <vt:lpstr>¿Qué puedo añadir a mi revisión?</vt:lpstr>
      <vt:lpstr>Estado de aprobación</vt:lpstr>
      <vt:lpstr>Estado de aprobación (continuación)</vt:lpstr>
      <vt:lpstr>Enviar mi revisión</vt:lpstr>
      <vt:lpstr>Revisiones</vt:lpstr>
      <vt:lpstr>¿Alguna pregunta?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Pearlstein</dc:creator>
  <cp:lastModifiedBy>Chris Pearlstein</cp:lastModifiedBy>
  <cp:revision>54</cp:revision>
  <dcterms:created xsi:type="dcterms:W3CDTF">2020-03-16T12:57:21Z</dcterms:created>
  <dcterms:modified xsi:type="dcterms:W3CDTF">2020-10-22T19:30:01Z</dcterms:modified>
</cp:coreProperties>
</file>